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8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1"/>
  </p:notes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3" r:id="rId24"/>
    <p:sldId id="334" r:id="rId25"/>
    <p:sldId id="285" r:id="rId26"/>
    <p:sldId id="289" r:id="rId27"/>
    <p:sldId id="290" r:id="rId28"/>
    <p:sldId id="378"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51" r:id="rId71"/>
    <p:sldId id="352" r:id="rId72"/>
    <p:sldId id="353" r:id="rId73"/>
    <p:sldId id="354" r:id="rId74"/>
    <p:sldId id="355" r:id="rId75"/>
    <p:sldId id="356" r:id="rId76"/>
    <p:sldId id="357" r:id="rId77"/>
    <p:sldId id="360" r:id="rId78"/>
    <p:sldId id="361" r:id="rId79"/>
    <p:sldId id="362" r:id="rId80"/>
    <p:sldId id="363" r:id="rId81"/>
    <p:sldId id="364" r:id="rId82"/>
    <p:sldId id="365" r:id="rId83"/>
    <p:sldId id="258" r:id="rId84"/>
    <p:sldId id="366" r:id="rId85"/>
    <p:sldId id="260" r:id="rId86"/>
    <p:sldId id="367" r:id="rId87"/>
    <p:sldId id="368" r:id="rId88"/>
    <p:sldId id="369" r:id="rId89"/>
    <p:sldId id="370" r:id="rId90"/>
    <p:sldId id="371" r:id="rId91"/>
    <p:sldId id="372" r:id="rId92"/>
    <p:sldId id="373" r:id="rId93"/>
    <p:sldId id="374" r:id="rId94"/>
    <p:sldId id="375" r:id="rId95"/>
    <p:sldId id="376" r:id="rId96"/>
    <p:sldId id="377" r:id="rId97"/>
    <p:sldId id="358" r:id="rId98"/>
    <p:sldId id="359" r:id="rId99"/>
    <p:sldId id="259" r:id="rId100"/>
  </p:sldIdLst>
  <p:sldSz cx="12192000" cy="6858000"/>
  <p:notesSz cx="6858000" cy="9144000"/>
  <p:embeddedFontLst>
    <p:embeddedFont>
      <p:font typeface="Calibri" panose="020F0502020204030204" pitchFamily="34" charset="0"/>
      <p:regular r:id="rId102"/>
      <p:bold r:id="rId103"/>
      <p:italic r:id="rId104"/>
      <p:boldItalic r:id="rId105"/>
    </p:embeddedFont>
    <p:embeddedFont>
      <p:font typeface="Source Sans Pro" panose="020B0604020202020204" charset="0"/>
      <p:regular r:id="rId106"/>
      <p:bold r:id="rId107"/>
      <p:italic r:id="rId108"/>
      <p:boldItalic r:id="rId109"/>
    </p:embeddedFont>
    <p:embeddedFont>
      <p:font typeface="Source Sans Pro Light" panose="020B0604020202020204" charset="0"/>
      <p:regular r:id="rId110"/>
      <p:bold r:id="rId111"/>
      <p:italic r:id="rId112"/>
      <p:boldItalic r:id="rId113"/>
    </p:embeddedFont>
    <p:embeddedFont>
      <p:font typeface="Source Sans Pro SemiBold" panose="020B0603030403020204" pitchFamily="34"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 id="2" name="Ashish Ranjan Jha"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80D0"/>
    <a:srgbClr val="5386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font" Target="fonts/font12.fntdata"/><Relationship Id="rId11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schemas.openxmlformats.org/officeDocument/2006/relationships/font" Target="fonts/font13.fntdata"/><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7939B20-9345-435A-822D-77B792A0D021}" type="slidenum">
              <a:rPr lang="en-IN" smtClean="0"/>
              <a:t>3</a:t>
            </a:fld>
            <a:endParaRPr lang="en-IN"/>
          </a:p>
        </p:txBody>
      </p:sp>
    </p:spTree>
    <p:extLst>
      <p:ext uri="{BB962C8B-B14F-4D97-AF65-F5344CB8AC3E}">
        <p14:creationId xmlns:p14="http://schemas.microsoft.com/office/powerpoint/2010/main" val="213490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6480D0"/>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hasCustomPrompt="1"/>
          </p:nvPr>
        </p:nvSpPr>
        <p:spPr>
          <a:xfrm>
            <a:off x="914400" y="2130426"/>
            <a:ext cx="10363200" cy="1470025"/>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chemeClr val="bg1"/>
                </a:solidFill>
                <a:latin typeface="Source Sans Pro" panose="020B0503030403020204" pitchFamily="34" charset="0"/>
                <a:ea typeface="Source Sans Pro" panose="020B0503030403020204" pitchFamily="34" charset="0"/>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r>
              <a:rPr lang="en-US" dirty="0"/>
              <a:t>Title</a:t>
            </a:r>
            <a:endParaRPr dirty="0"/>
          </a:p>
        </p:txBody>
      </p:sp>
      <p:sp>
        <p:nvSpPr>
          <p:cNvPr id="15" name="Shape 15"/>
          <p:cNvSpPr txBox="1">
            <a:spLocks noGrp="1"/>
          </p:cNvSpPr>
          <p:nvPr>
            <p:ph type="body" idx="1" hasCustomPrompt="1"/>
          </p:nvPr>
        </p:nvSpPr>
        <p:spPr>
          <a:xfrm>
            <a:off x="1828800" y="3886200"/>
            <a:ext cx="8534400" cy="1752600"/>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700"/>
              </a:spcBef>
              <a:spcAft>
                <a:spcPts val="0"/>
              </a:spcAft>
              <a:buClr>
                <a:srgbClr val="888888"/>
              </a:buClr>
              <a:buSzPts val="3200"/>
              <a:buFont typeface="Arial"/>
              <a:buNone/>
              <a:defRPr sz="3200" b="0" i="0" u="none" strike="noStrike" cap="none">
                <a:solidFill>
                  <a:schemeClr val="bg1"/>
                </a:solidFill>
                <a:latin typeface="Source Sans Pro" panose="020B0503030403020204" pitchFamily="34" charset="0"/>
                <a:ea typeface="Source Sans Pro" panose="020B0503030403020204" pitchFamily="34" charset="0"/>
                <a:cs typeface="Calibri"/>
                <a:sym typeface="Calibri"/>
              </a:defRPr>
            </a:lvl1pPr>
            <a:lvl2pPr marL="914400" marR="0" lvl="1" indent="-228600" algn="ctr" rtl="0">
              <a:lnSpc>
                <a:spcPct val="100000"/>
              </a:lnSpc>
              <a:spcBef>
                <a:spcPts val="7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2pPr>
            <a:lvl3pPr marL="1371600" marR="0" lvl="2" indent="-228600" algn="ctr" rtl="0">
              <a:lnSpc>
                <a:spcPct val="100000"/>
              </a:lnSpc>
              <a:spcBef>
                <a:spcPts val="7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3pPr>
            <a:lvl4pPr marL="1828800" marR="0" lvl="3" indent="-228600" algn="ctr" rtl="0">
              <a:lnSpc>
                <a:spcPct val="100000"/>
              </a:lnSpc>
              <a:spcBef>
                <a:spcPts val="7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4pPr>
            <a:lvl5pPr marL="2286000" marR="0" lvl="4" indent="-228600" algn="ctr" rtl="0">
              <a:lnSpc>
                <a:spcPct val="100000"/>
              </a:lnSpc>
              <a:spcBef>
                <a:spcPts val="70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r>
              <a:rPr lang="en-US" dirty="0"/>
              <a:t>Sub Heading</a:t>
            </a:r>
            <a:endParaRPr dirty="0"/>
          </a:p>
        </p:txBody>
      </p:sp>
      <p:sp>
        <p:nvSpPr>
          <p:cNvPr id="16" name="Shape 16"/>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6" name="Shape 69">
            <a:extLst>
              <a:ext uri="{FF2B5EF4-FFF2-40B4-BE49-F238E27FC236}">
                <a16:creationId xmlns:a16="http://schemas.microsoft.com/office/drawing/2014/main" id="{FF8EF470-B5DD-43D0-ACDA-5B40E0E6257A}"/>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bg1"/>
                </a:solidFill>
                <a:latin typeface="Source Sans Pro"/>
                <a:ea typeface="Source Sans Pro"/>
                <a:cs typeface="Source Sans Pro"/>
                <a:sym typeface="Source Sans Pro"/>
              </a:rPr>
              <a:t>www.eckovation.com</a:t>
            </a:r>
            <a:endParaRPr sz="1100" dirty="0">
              <a:solidFill>
                <a:schemeClr val="bg1"/>
              </a:solidFill>
            </a:endParaRPr>
          </a:p>
        </p:txBody>
      </p:sp>
      <p:pic>
        <p:nvPicPr>
          <p:cNvPr id="7" name="Shape 58" descr="Picture 6">
            <a:extLst>
              <a:ext uri="{FF2B5EF4-FFF2-40B4-BE49-F238E27FC236}">
                <a16:creationId xmlns:a16="http://schemas.microsoft.com/office/drawing/2014/main" id="{A6200490-0603-4413-B79F-87672A2446B5}"/>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0189288" y="259352"/>
            <a:ext cx="1526464" cy="28357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09600" y="274639"/>
            <a:ext cx="10972800" cy="114300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47" name="Shape 47"/>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5" name="Shape 69">
            <a:extLst>
              <a:ext uri="{FF2B5EF4-FFF2-40B4-BE49-F238E27FC236}">
                <a16:creationId xmlns:a16="http://schemas.microsoft.com/office/drawing/2014/main" id="{3978132F-0A26-416F-AC2D-D53D104303E8}"/>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839200" y="274638"/>
            <a:ext cx="2743200" cy="5851526"/>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51" name="Shape 51"/>
          <p:cNvSpPr txBox="1">
            <a:spLocks noGrp="1"/>
          </p:cNvSpPr>
          <p:nvPr>
            <p:ph type="body" idx="1"/>
          </p:nvPr>
        </p:nvSpPr>
        <p:spPr>
          <a:xfrm>
            <a:off x="609600" y="274638"/>
            <a:ext cx="8026400" cy="5851526"/>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5" name="Shape 69">
            <a:extLst>
              <a:ext uri="{FF2B5EF4-FFF2-40B4-BE49-F238E27FC236}">
                <a16:creationId xmlns:a16="http://schemas.microsoft.com/office/drawing/2014/main" id="{15FA924B-5D87-4B07-8509-36DDF8D6521F}"/>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50779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E1EB2BD-5497-43F8-85E2-168DC9446C08}" type="datetimeFigureOut">
              <a:rPr lang="en-IN" smtClean="0"/>
              <a:t>04-09-2018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535B2-E282-456B-A089-520B314E6256}" type="slidenum">
              <a:rPr lang="en-IN" smtClean="0"/>
              <a:t>‹#›</a:t>
            </a:fld>
            <a:endParaRPr lang="en-IN"/>
          </a:p>
        </p:txBody>
      </p:sp>
    </p:spTree>
    <p:extLst>
      <p:ext uri="{BB962C8B-B14F-4D97-AF65-F5344CB8AC3E}">
        <p14:creationId xmlns:p14="http://schemas.microsoft.com/office/powerpoint/2010/main" val="66845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TITLE_AND_BODY">
    <p:bg>
      <p:bgPr>
        <a:solidFill>
          <a:schemeClr val="bg1"/>
        </a:solidFill>
        <a:effectLst/>
      </p:bgPr>
    </p:bg>
    <p:spTree>
      <p:nvGrpSpPr>
        <p:cNvPr id="1" name="Shape 9"/>
        <p:cNvGrpSpPr/>
        <p:nvPr/>
      </p:nvGrpSpPr>
      <p:grpSpPr>
        <a:xfrm>
          <a:off x="0" y="0"/>
          <a:ext cx="0" cy="0"/>
          <a:chOff x="0" y="0"/>
          <a:chExt cx="0" cy="0"/>
        </a:xfrm>
      </p:grpSpPr>
      <p:sp>
        <p:nvSpPr>
          <p:cNvPr id="11" name="Shape 11"/>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dirty="0"/>
          </a:p>
        </p:txBody>
      </p:sp>
      <p:sp>
        <p:nvSpPr>
          <p:cNvPr id="12" name="Shape 12"/>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6480D0"/>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hasCustomPrompt="1"/>
          </p:nvPr>
        </p:nvSpPr>
        <p:spPr>
          <a:xfrm>
            <a:off x="963084" y="4406901"/>
            <a:ext cx="10363201" cy="1362075"/>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4000"/>
              <a:buFont typeface="Calibri"/>
              <a:buNone/>
              <a:defRPr sz="4000" b="1" i="0" u="none" strike="noStrike" cap="none">
                <a:solidFill>
                  <a:schemeClr val="bg1"/>
                </a:solidFill>
                <a:latin typeface="Source Sans Pro" panose="020B0503030403020204" pitchFamily="34" charset="0"/>
                <a:ea typeface="Source Sans Pro" panose="020B0503030403020204" pitchFamily="34" charset="0"/>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r>
              <a:rPr lang="en-US" dirty="0">
                <a:latin typeface="Source Sans Pro" panose="020B0503030403020204" pitchFamily="34" charset="0"/>
                <a:ea typeface="Source Sans Pro" panose="020B0503030403020204" pitchFamily="34" charset="0"/>
              </a:rPr>
              <a:t>Click to add title</a:t>
            </a:r>
            <a:endParaRPr dirty="0"/>
          </a:p>
        </p:txBody>
      </p:sp>
      <p:sp>
        <p:nvSpPr>
          <p:cNvPr id="19" name="Shape 19"/>
          <p:cNvSpPr txBox="1">
            <a:spLocks noGrp="1"/>
          </p:cNvSpPr>
          <p:nvPr>
            <p:ph type="body" idx="1" hasCustomPrompt="1"/>
          </p:nvPr>
        </p:nvSpPr>
        <p:spPr>
          <a:xfrm>
            <a:off x="963084" y="2906713"/>
            <a:ext cx="10363201" cy="1500188"/>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400"/>
              </a:spcBef>
              <a:spcAft>
                <a:spcPts val="0"/>
              </a:spcAft>
              <a:buClr>
                <a:srgbClr val="888888"/>
              </a:buClr>
              <a:buSzPts val="2000"/>
              <a:buFont typeface="Arial"/>
              <a:buNone/>
              <a:defRPr sz="2000" b="0" i="0" u="none" strike="noStrike" cap="none">
                <a:solidFill>
                  <a:schemeClr val="bg1"/>
                </a:solidFill>
                <a:latin typeface="Source Sans Pro" panose="020B0503030403020204" pitchFamily="34" charset="0"/>
                <a:ea typeface="Source Sans Pro" panose="020B0503030403020204" pitchFamily="34" charset="0"/>
                <a:cs typeface="Calibri"/>
                <a:sym typeface="Calibri"/>
              </a:defRPr>
            </a:lvl1pPr>
            <a:lvl2pPr marL="914400" marR="0" lvl="1"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3pPr>
            <a:lvl4pPr marL="1828800" marR="0" lvl="3"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2286000" marR="0" lvl="4" indent="-228600" algn="l"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r>
              <a:rPr lang="en-US" dirty="0"/>
              <a:t>Sub title</a:t>
            </a:r>
            <a:endParaRPr dirty="0"/>
          </a:p>
        </p:txBody>
      </p:sp>
      <p:sp>
        <p:nvSpPr>
          <p:cNvPr id="20" name="Shape 20"/>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6" name="Shape 69">
            <a:extLst>
              <a:ext uri="{FF2B5EF4-FFF2-40B4-BE49-F238E27FC236}">
                <a16:creationId xmlns:a16="http://schemas.microsoft.com/office/drawing/2014/main" id="{1340A8AC-F880-4029-86BE-9545EE42AF47}"/>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bg1"/>
                </a:solidFill>
                <a:latin typeface="Source Sans Pro"/>
                <a:ea typeface="Source Sans Pro"/>
                <a:cs typeface="Source Sans Pro"/>
                <a:sym typeface="Source Sans Pro"/>
              </a:rPr>
              <a:t>www.eckovation.com</a:t>
            </a:r>
            <a:endParaRPr sz="1100" dirty="0">
              <a:solidFill>
                <a:schemeClr val="bg1"/>
              </a:solidFill>
            </a:endParaRPr>
          </a:p>
        </p:txBody>
      </p:sp>
      <p:pic>
        <p:nvPicPr>
          <p:cNvPr id="7" name="Shape 58" descr="Picture 6">
            <a:extLst>
              <a:ext uri="{FF2B5EF4-FFF2-40B4-BE49-F238E27FC236}">
                <a16:creationId xmlns:a16="http://schemas.microsoft.com/office/drawing/2014/main" id="{A0AFA5F5-B10C-4267-A52C-0B5EF64F4BBB}"/>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10189288" y="259352"/>
            <a:ext cx="1526464" cy="2835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bg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hasCustomPrompt="1"/>
          </p:nvPr>
        </p:nvSpPr>
        <p:spPr>
          <a:xfrm>
            <a:off x="609600" y="274639"/>
            <a:ext cx="10972800" cy="114300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Source Sans Pro" panose="020B0503030403020204" pitchFamily="34" charset="0"/>
                <a:ea typeface="Source Sans Pro" panose="020B0503030403020204" pitchFamily="34" charset="0"/>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r>
              <a:rPr lang="en-US" dirty="0"/>
              <a:t>Title</a:t>
            </a:r>
            <a:endParaRPr dirty="0"/>
          </a:p>
        </p:txBody>
      </p:sp>
      <p:sp>
        <p:nvSpPr>
          <p:cNvPr id="23" name="Shape 23"/>
          <p:cNvSpPr txBox="1">
            <a:spLocks noGrp="1"/>
          </p:cNvSpPr>
          <p:nvPr>
            <p:ph type="body" idx="1" hasCustomPrompt="1"/>
          </p:nvPr>
        </p:nvSpPr>
        <p:spPr>
          <a:xfrm>
            <a:off x="609600" y="1600201"/>
            <a:ext cx="5384800" cy="4525963"/>
          </a:xfrm>
          <a:prstGeom prst="rect">
            <a:avLst/>
          </a:prstGeom>
          <a:noFill/>
          <a:ln>
            <a:noFill/>
          </a:ln>
        </p:spPr>
        <p:txBody>
          <a:bodyPr spcFirstLastPara="1" wrap="square" lIns="91425" tIns="91425" rIns="91425" bIns="91425" anchor="t" anchorCtr="0"/>
          <a:lstStyle>
            <a:lvl1pPr marL="457200" marR="0" lvl="0" indent="-406400" algn="l" rtl="0">
              <a:lnSpc>
                <a:spcPct val="100000"/>
              </a:lnSpc>
              <a:spcBef>
                <a:spcPts val="600"/>
              </a:spcBef>
              <a:spcAft>
                <a:spcPts val="0"/>
              </a:spcAft>
              <a:buClr>
                <a:srgbClr val="000000"/>
              </a:buClr>
              <a:buSzPts val="2800"/>
              <a:buFont typeface="Arial"/>
              <a:buChar char="•"/>
              <a:defRPr sz="2800" b="0" i="0" u="none" strike="noStrike" cap="none">
                <a:solidFill>
                  <a:srgbClr val="000000"/>
                </a:solidFill>
                <a:latin typeface="Source Sans Pro" panose="020B0503030403020204" pitchFamily="34" charset="0"/>
                <a:ea typeface="Source Sans Pro" panose="020B0503030403020204" pitchFamily="34" charset="0"/>
                <a:cs typeface="Calibri"/>
                <a:sym typeface="Calibri"/>
              </a:defRPr>
            </a:lvl1pPr>
            <a:lvl2pPr marL="914400" marR="0" lvl="1" indent="-406400" algn="l" rtl="0">
              <a:lnSpc>
                <a:spcPct val="100000"/>
              </a:lnSpc>
              <a:spcBef>
                <a:spcPts val="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100000"/>
              </a:lnSpc>
              <a:spcBef>
                <a:spcPts val="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100000"/>
              </a:lnSpc>
              <a:spcBef>
                <a:spcPts val="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100000"/>
              </a:lnSpc>
              <a:spcBef>
                <a:spcPts val="6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r>
              <a:rPr lang="en-US" dirty="0"/>
              <a:t>Bullet points</a:t>
            </a:r>
            <a:endParaRPr dirty="0"/>
          </a:p>
        </p:txBody>
      </p:sp>
      <p:sp>
        <p:nvSpPr>
          <p:cNvPr id="24" name="Shape 24"/>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09600" y="274639"/>
            <a:ext cx="10972800" cy="114300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dirty="0"/>
          </a:p>
        </p:txBody>
      </p:sp>
      <p:sp>
        <p:nvSpPr>
          <p:cNvPr id="27" name="Shape 27"/>
          <p:cNvSpPr txBox="1">
            <a:spLocks noGrp="1"/>
          </p:cNvSpPr>
          <p:nvPr>
            <p:ph type="body" idx="1"/>
          </p:nvPr>
        </p:nvSpPr>
        <p:spPr>
          <a:xfrm>
            <a:off x="609600" y="1535112"/>
            <a:ext cx="5386917" cy="639763"/>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500"/>
              </a:spcBef>
              <a:spcAft>
                <a:spcPts val="0"/>
              </a:spcAft>
              <a:buClr>
                <a:srgbClr val="000000"/>
              </a:buClr>
              <a:buSzPts val="2400"/>
              <a:buFont typeface="Arial"/>
              <a:buNone/>
              <a:defRPr sz="2400" b="1"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500"/>
              </a:spcBef>
              <a:spcAft>
                <a:spcPts val="0"/>
              </a:spcAft>
              <a:buClr>
                <a:srgbClr val="000000"/>
              </a:buClr>
              <a:buSzPts val="2400"/>
              <a:buFont typeface="Arial"/>
              <a:buNone/>
              <a:defRPr sz="2400" b="1"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500"/>
              </a:spcBef>
              <a:spcAft>
                <a:spcPts val="0"/>
              </a:spcAft>
              <a:buClr>
                <a:srgbClr val="000000"/>
              </a:buClr>
              <a:buSzPts val="2400"/>
              <a:buFont typeface="Arial"/>
              <a:buNone/>
              <a:defRPr sz="2400" b="1"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500"/>
              </a:spcBef>
              <a:spcAft>
                <a:spcPts val="0"/>
              </a:spcAft>
              <a:buClr>
                <a:srgbClr val="000000"/>
              </a:buClr>
              <a:buSzPts val="2400"/>
              <a:buFont typeface="Arial"/>
              <a:buNone/>
              <a:defRPr sz="2400" b="1"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500"/>
              </a:spcBef>
              <a:spcAft>
                <a:spcPts val="0"/>
              </a:spcAft>
              <a:buClr>
                <a:srgbClr val="000000"/>
              </a:buClr>
              <a:buSzPts val="2400"/>
              <a:buFont typeface="Arial"/>
              <a:buNone/>
              <a:defRPr sz="2400" b="1"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28" name="Shape 28"/>
          <p:cNvSpPr txBox="1">
            <a:spLocks noGrp="1"/>
          </p:cNvSpPr>
          <p:nvPr>
            <p:ph type="body" idx="2"/>
          </p:nvPr>
        </p:nvSpPr>
        <p:spPr>
          <a:xfrm>
            <a:off x="6193368" y="1535112"/>
            <a:ext cx="5389033" cy="639763"/>
          </a:xfrm>
          <a:prstGeom prst="rect">
            <a:avLst/>
          </a:prstGeom>
          <a:noFill/>
          <a:ln>
            <a:noFill/>
          </a:ln>
        </p:spPr>
        <p:txBody>
          <a:bodyPr spcFirstLastPara="1" wrap="square" lIns="91425" tIns="91425" rIns="91425" bIns="91425" anchor="b"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6" name="Shape 69">
            <a:extLst>
              <a:ext uri="{FF2B5EF4-FFF2-40B4-BE49-F238E27FC236}">
                <a16:creationId xmlns:a16="http://schemas.microsoft.com/office/drawing/2014/main" id="{D666639C-B555-45FC-8BB6-9B582D71F52F}"/>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
        <p:cNvGrpSpPr/>
        <p:nvPr/>
      </p:nvGrpSpPr>
      <p:grpSpPr>
        <a:xfrm>
          <a:off x="0" y="0"/>
          <a:ext cx="0" cy="0"/>
          <a:chOff x="0" y="0"/>
          <a:chExt cx="0" cy="0"/>
        </a:xfrm>
      </p:grpSpPr>
      <p:sp>
        <p:nvSpPr>
          <p:cNvPr id="31" name="Shape 31"/>
          <p:cNvSpPr txBox="1">
            <a:spLocks noGrp="1"/>
          </p:cNvSpPr>
          <p:nvPr>
            <p:ph type="title" hasCustomPrompt="1"/>
          </p:nvPr>
        </p:nvSpPr>
        <p:spPr>
          <a:xfrm>
            <a:off x="609600" y="274639"/>
            <a:ext cx="10972800" cy="114300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r>
              <a:rPr lang="en-US" dirty="0"/>
              <a:t>Title</a:t>
            </a:r>
            <a:endParaRPr dirty="0"/>
          </a:p>
        </p:txBody>
      </p:sp>
      <p:sp>
        <p:nvSpPr>
          <p:cNvPr id="32" name="Shape 32"/>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4" name="Shape 69">
            <a:extLst>
              <a:ext uri="{FF2B5EF4-FFF2-40B4-BE49-F238E27FC236}">
                <a16:creationId xmlns:a16="http://schemas.microsoft.com/office/drawing/2014/main" id="{D86F1404-0BA8-4D4D-A554-594746A36ABC}"/>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3" name="Shape 69">
            <a:extLst>
              <a:ext uri="{FF2B5EF4-FFF2-40B4-BE49-F238E27FC236}">
                <a16:creationId xmlns:a16="http://schemas.microsoft.com/office/drawing/2014/main" id="{3B4C13C3-3FFB-45DA-8DFB-D047762720AF}"/>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09600" y="273050"/>
            <a:ext cx="4011085" cy="116205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2000"/>
              <a:buFont typeface="Calibri"/>
              <a:buNone/>
              <a:defRPr sz="2000" b="1"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37" name="Shape 37"/>
          <p:cNvSpPr txBox="1">
            <a:spLocks noGrp="1"/>
          </p:cNvSpPr>
          <p:nvPr>
            <p:ph type="body" idx="1"/>
          </p:nvPr>
        </p:nvSpPr>
        <p:spPr>
          <a:xfrm>
            <a:off x="4766733" y="273051"/>
            <a:ext cx="6815667" cy="585311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38" name="Shape 38"/>
          <p:cNvSpPr txBox="1">
            <a:spLocks noGrp="1"/>
          </p:cNvSpPr>
          <p:nvPr>
            <p:ph type="body" idx="2"/>
          </p:nvPr>
        </p:nvSpPr>
        <p:spPr>
          <a:xfrm>
            <a:off x="609599" y="1435101"/>
            <a:ext cx="4011087" cy="4691063"/>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6" name="Shape 69">
            <a:extLst>
              <a:ext uri="{FF2B5EF4-FFF2-40B4-BE49-F238E27FC236}">
                <a16:creationId xmlns:a16="http://schemas.microsoft.com/office/drawing/2014/main" id="{26CF79B0-7781-40BE-90D3-F03750D75D2F}"/>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2389718" y="4800600"/>
            <a:ext cx="7315201" cy="566738"/>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2000"/>
              <a:buFont typeface="Calibri"/>
              <a:buNone/>
              <a:defRPr sz="2000" b="1"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42" name="Shape 42"/>
          <p:cNvSpPr>
            <a:spLocks noGrp="1"/>
          </p:cNvSpPr>
          <p:nvPr>
            <p:ph type="pic" idx="2"/>
          </p:nvPr>
        </p:nvSpPr>
        <p:spPr>
          <a:xfrm>
            <a:off x="2389718" y="612775"/>
            <a:ext cx="7315201" cy="4114800"/>
          </a:xfrm>
          <a:prstGeom prst="rect">
            <a:avLst/>
          </a:prstGeom>
          <a:noFill/>
          <a:ln>
            <a:noFill/>
          </a:ln>
        </p:spPr>
        <p:txBody>
          <a:bodyPr spcFirstLastPara="1" wrap="square" lIns="91425" tIns="91425" rIns="91425" bIns="91425" anchor="t" anchorCtr="0"/>
          <a:lstStyle>
            <a:lvl1pPr marL="342900" marR="0" lvl="0" indent="-3429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783771" marR="0" lvl="1" indent="-326571"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219200" marR="0" lvl="2" indent="-304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737360" marR="0" lvl="3" indent="-36576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194560" marR="0" lvl="4" indent="-36576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651760" marR="0" lvl="5" indent="-36576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108960" marR="0" lvl="6" indent="-36576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566159" marR="0" lvl="7" indent="-365759"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023359" marR="0" lvl="8" indent="-365759"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43" name="Shape 43"/>
          <p:cNvSpPr txBox="1">
            <a:spLocks noGrp="1"/>
          </p:cNvSpPr>
          <p:nvPr>
            <p:ph type="body" idx="1"/>
          </p:nvPr>
        </p:nvSpPr>
        <p:spPr>
          <a:xfrm>
            <a:off x="2389718" y="5367338"/>
            <a:ext cx="7315201" cy="804863"/>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300"/>
              </a:spcBef>
              <a:spcAft>
                <a:spcPts val="0"/>
              </a:spcAft>
              <a:buClr>
                <a:srgbClr val="000000"/>
              </a:buClr>
              <a:buSzPts val="1400"/>
              <a:buFont typeface="Arial"/>
              <a:buNone/>
              <a:defRPr sz="14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
        <p:nvSpPr>
          <p:cNvPr id="6" name="Shape 69">
            <a:extLst>
              <a:ext uri="{FF2B5EF4-FFF2-40B4-BE49-F238E27FC236}">
                <a16:creationId xmlns:a16="http://schemas.microsoft.com/office/drawing/2014/main" id="{F57F791D-6CA3-48BF-9CA0-D337ACE3F484}"/>
              </a:ext>
            </a:extLst>
          </p:cNvPr>
          <p:cNvSpPr txBox="1"/>
          <p:nvPr userDrawn="1"/>
        </p:nvSpPr>
        <p:spPr>
          <a:xfrm>
            <a:off x="10342839" y="6393014"/>
            <a:ext cx="1371600" cy="256541"/>
          </a:xfrm>
          <a:prstGeom prst="rect">
            <a:avLst/>
          </a:prstGeom>
          <a:noFill/>
          <a:ln>
            <a:noFill/>
          </a:ln>
        </p:spPr>
        <p:txBody>
          <a:bodyPr spcFirstLastPara="1" wrap="square" lIns="45700" tIns="45700" rIns="45700" bIns="45700" anchor="t" anchorCtr="0">
            <a:noAutofit/>
          </a:bodyPr>
          <a:lstStyle/>
          <a:p>
            <a:pPr>
              <a:buClr>
                <a:srgbClr val="808080"/>
              </a:buClr>
              <a:buSzPts val="1000"/>
            </a:pPr>
            <a:r>
              <a:rPr lang="en-US" sz="1100" dirty="0">
                <a:solidFill>
                  <a:schemeClr val="tx1"/>
                </a:solidFill>
                <a:latin typeface="Source Sans Pro"/>
                <a:ea typeface="Source Sans Pro"/>
                <a:cs typeface="Source Sans Pro"/>
                <a:sym typeface="Source Sans Pro"/>
              </a:rPr>
              <a:t>www.eckovation.com</a:t>
            </a:r>
            <a:endParaRPr sz="1100" dirty="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9"/>
            <a:ext cx="10972800" cy="1143001"/>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r>
              <a:rPr lang="en-US" dirty="0"/>
              <a:t>Title</a:t>
            </a:r>
            <a:endParaRPr dirty="0"/>
          </a:p>
        </p:txBody>
      </p:sp>
      <p:sp>
        <p:nvSpPr>
          <p:cNvPr id="7" name="Shape 7"/>
          <p:cNvSpPr txBox="1">
            <a:spLocks noGrp="1"/>
          </p:cNvSpPr>
          <p:nvPr>
            <p:ph type="body" idx="1"/>
          </p:nvPr>
        </p:nvSpPr>
        <p:spPr>
          <a:xfrm>
            <a:off x="609600" y="1600201"/>
            <a:ext cx="10972800" cy="4251959"/>
          </a:xfrm>
          <a:prstGeom prst="rect">
            <a:avLst/>
          </a:prstGeom>
          <a:noFill/>
          <a:ln>
            <a:noFill/>
          </a:ln>
        </p:spPr>
        <p:txBody>
          <a:bodyPr spcFirstLastPara="1" wrap="square" lIns="91425" tIns="91425" rIns="91425" bIns="91425" anchor="t" anchorCtr="0"/>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r>
              <a:rPr lang="en-US" dirty="0"/>
              <a:t>Bullet points</a:t>
            </a:r>
            <a:endParaRPr dirty="0"/>
          </a:p>
        </p:txBody>
      </p:sp>
      <p:sp>
        <p:nvSpPr>
          <p:cNvPr id="8" name="Shape 8"/>
          <p:cNvSpPr txBox="1">
            <a:spLocks noGrp="1"/>
          </p:cNvSpPr>
          <p:nvPr>
            <p:ph type="sldNum" idx="12"/>
          </p:nvPr>
        </p:nvSpPr>
        <p:spPr>
          <a:xfrm>
            <a:off x="11230425" y="6404293"/>
            <a:ext cx="351977" cy="269241"/>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sz="1400">
              <a:solidFill>
                <a:srgbClr val="000000"/>
              </a:solidFill>
              <a:latin typeface="Arial"/>
              <a:ea typeface="Arial"/>
              <a:cs typeface="Arial"/>
              <a:sym typeface="Arial"/>
            </a:endParaRPr>
          </a:p>
        </p:txBody>
      </p:sp>
      <p:pic>
        <p:nvPicPr>
          <p:cNvPr id="5" name="Shape 61" descr="icon.png">
            <a:extLst>
              <a:ext uri="{FF2B5EF4-FFF2-40B4-BE49-F238E27FC236}">
                <a16:creationId xmlns:a16="http://schemas.microsoft.com/office/drawing/2014/main" id="{FCC61245-3A60-4BCC-BD10-3D8F7C555AFA}"/>
              </a:ext>
            </a:extLst>
          </p:cNvPr>
          <p:cNvPicPr preferRelativeResize="0"/>
          <p:nvPr userDrawn="1"/>
        </p:nvPicPr>
        <p:blipFill rotWithShape="1">
          <a:blip r:embed="rId15">
            <a:alphaModFix amt="3000"/>
          </a:blip>
          <a:srcRect/>
          <a:stretch/>
        </p:blipFill>
        <p:spPr>
          <a:xfrm>
            <a:off x="8425962" y="3022598"/>
            <a:ext cx="4495800" cy="4470401"/>
          </a:xfrm>
          <a:prstGeom prst="rect">
            <a:avLst/>
          </a:prstGeom>
          <a:noFill/>
          <a:ln>
            <a:noFill/>
          </a:ln>
          <a:effectLst>
            <a:innerShdw dist="50800" dir="18900000">
              <a:prstClr val="black"/>
            </a:innerShdw>
          </a:effectLst>
        </p:spPr>
      </p:pic>
      <p:cxnSp>
        <p:nvCxnSpPr>
          <p:cNvPr id="10" name="Shape 68">
            <a:extLst>
              <a:ext uri="{FF2B5EF4-FFF2-40B4-BE49-F238E27FC236}">
                <a16:creationId xmlns:a16="http://schemas.microsoft.com/office/drawing/2014/main" id="{EE336DA2-2D32-42A4-81B3-7D1D1B1E8D20}"/>
              </a:ext>
            </a:extLst>
          </p:cNvPr>
          <p:cNvCxnSpPr>
            <a:cxnSpLocks/>
          </p:cNvCxnSpPr>
          <p:nvPr userDrawn="1"/>
        </p:nvCxnSpPr>
        <p:spPr>
          <a:xfrm>
            <a:off x="272955" y="6296025"/>
            <a:ext cx="11532358" cy="0"/>
          </a:xfrm>
          <a:prstGeom prst="straightConnector1">
            <a:avLst/>
          </a:prstGeom>
          <a:noFill/>
          <a:ln w="9525" cap="flat" cmpd="sng">
            <a:solidFill>
              <a:srgbClr val="BFBFBF"/>
            </a:solidFill>
            <a:prstDash val="solid"/>
            <a:round/>
            <a:headEnd type="none" w="sm" len="sm"/>
            <a:tailEnd type="none" w="sm" len="sm"/>
          </a:ln>
        </p:spPr>
      </p:cxnSp>
      <p:pic>
        <p:nvPicPr>
          <p:cNvPr id="12" name="Shape 70" descr="Picture 9">
            <a:extLst>
              <a:ext uri="{FF2B5EF4-FFF2-40B4-BE49-F238E27FC236}">
                <a16:creationId xmlns:a16="http://schemas.microsoft.com/office/drawing/2014/main" id="{D96DC661-B962-44A2-96AF-2DFD8BB05FB7}"/>
              </a:ext>
            </a:extLst>
          </p:cNvPr>
          <p:cNvPicPr preferRelativeResize="0"/>
          <p:nvPr userDrawn="1"/>
        </p:nvPicPr>
        <p:blipFill rotWithShape="1">
          <a:blip r:embed="rId16" cstate="email">
            <a:alphaModFix/>
            <a:extLst>
              <a:ext uri="{28A0092B-C50C-407E-A947-70E740481C1C}">
                <a14:useLocalDpi xmlns:a14="http://schemas.microsoft.com/office/drawing/2010/main"/>
              </a:ext>
            </a:extLst>
          </a:blip>
          <a:srcRect/>
          <a:stretch/>
        </p:blipFill>
        <p:spPr>
          <a:xfrm>
            <a:off x="10276986" y="208445"/>
            <a:ext cx="1503307" cy="35352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48"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0" i="0" u="none" strike="noStrike" cap="none">
          <a:solidFill>
            <a:srgbClr val="000000"/>
          </a:solidFill>
          <a:latin typeface="Source Sans Pro" panose="020B0503030403020204" pitchFamily="34" charset="0"/>
          <a:ea typeface="Source Sans Pro" panose="020B0503030403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redux.js.org/docs/Glossary.html#store" TargetMode="External"/><Relationship Id="rId2" Type="http://schemas.openxmlformats.org/officeDocument/2006/relationships/hyperlink" Target="http://redux.js.org/docs/Glossary.html#state"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hyperlink" Target="http://redux.js.org/docs/Glossary.html#action"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hyperlink" Target="http://redux.js.org/docs/Glossary.html#reducer" TargetMode="Externa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p:nvPr/>
        </p:nvSpPr>
        <p:spPr>
          <a:xfrm>
            <a:off x="1" y="0"/>
            <a:ext cx="12192000" cy="6848475"/>
          </a:xfrm>
          <a:prstGeom prst="rect">
            <a:avLst/>
          </a:prstGeom>
          <a:solidFill>
            <a:srgbClr val="5386C5"/>
          </a:solidFill>
          <a:ln w="9525" cap="flat" cmpd="sng">
            <a:solidFill>
              <a:srgbClr val="46AAC4"/>
            </a:solid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a:buClr>
                <a:srgbClr val="FFFFFF"/>
              </a:buClr>
              <a:buSzPts val="1800"/>
            </a:pPr>
            <a:endParaRPr sz="1800">
              <a:solidFill>
                <a:srgbClr val="FFFFFF"/>
              </a:solidFill>
              <a:latin typeface="Calibri"/>
              <a:ea typeface="Calibri"/>
              <a:cs typeface="Calibri"/>
              <a:sym typeface="Calibri"/>
            </a:endParaRPr>
          </a:p>
        </p:txBody>
      </p:sp>
      <p:sp>
        <p:nvSpPr>
          <p:cNvPr id="59" name="Shape 59"/>
          <p:cNvSpPr txBox="1"/>
          <p:nvPr/>
        </p:nvSpPr>
        <p:spPr>
          <a:xfrm>
            <a:off x="560933" y="1329668"/>
            <a:ext cx="8523432" cy="1615441"/>
          </a:xfrm>
          <a:prstGeom prst="rect">
            <a:avLst/>
          </a:prstGeom>
          <a:noFill/>
          <a:ln>
            <a:noFill/>
          </a:ln>
        </p:spPr>
        <p:txBody>
          <a:bodyPr spcFirstLastPara="1" wrap="square" lIns="45700" tIns="45700" rIns="45700" bIns="45700" anchor="t" anchorCtr="0">
            <a:noAutofit/>
          </a:bodyPr>
          <a:lstStyle/>
          <a:p>
            <a:pPr>
              <a:buClr>
                <a:srgbClr val="FFFFFF"/>
              </a:buClr>
              <a:buSzPts val="4800"/>
            </a:pPr>
            <a:r>
              <a:rPr lang="en-IN" sz="4800" dirty="0">
                <a:solidFill>
                  <a:srgbClr val="FFFFFF"/>
                </a:solidFill>
                <a:latin typeface="Source Sans Pro SemiBold"/>
                <a:ea typeface="Source Sans Pro SemiBold"/>
                <a:cs typeface="Source Sans Pro SemiBold"/>
                <a:sym typeface="Source Sans Pro SemiBold"/>
              </a:rPr>
              <a:t> ReactJS </a:t>
            </a:r>
          </a:p>
          <a:p>
            <a:pPr>
              <a:buClr>
                <a:srgbClr val="FFFFFF"/>
              </a:buClr>
              <a:buSzPts val="4800"/>
            </a:pPr>
            <a:endParaRPr lang="en-IN" sz="4800" dirty="0">
              <a:solidFill>
                <a:srgbClr val="FFFFFF"/>
              </a:solidFill>
              <a:latin typeface="Source Sans Pro SemiBold"/>
              <a:ea typeface="Source Sans Pro SemiBold"/>
              <a:cs typeface="Source Sans Pro SemiBold"/>
              <a:sym typeface="Source Sans Pro SemiBold"/>
            </a:endParaRPr>
          </a:p>
          <a:p>
            <a:pPr>
              <a:buClr>
                <a:srgbClr val="FFFFFF"/>
              </a:buClr>
              <a:buSzPts val="4800"/>
            </a:pPr>
            <a:r>
              <a:rPr lang="en-IN" dirty="0">
                <a:solidFill>
                  <a:srgbClr val="FFFFFF"/>
                </a:solidFill>
                <a:latin typeface="Source Sans Pro SemiBold"/>
                <a:ea typeface="Source Sans Pro SemiBold"/>
                <a:cs typeface="Source Sans Pro SemiBold"/>
                <a:sym typeface="Source Sans Pro SemiBold"/>
              </a:rPr>
              <a:t>     </a:t>
            </a:r>
            <a:endParaRPr dirty="0"/>
          </a:p>
        </p:txBody>
      </p:sp>
      <p:sp>
        <p:nvSpPr>
          <p:cNvPr id="60" name="Shape 60"/>
          <p:cNvSpPr txBox="1"/>
          <p:nvPr/>
        </p:nvSpPr>
        <p:spPr>
          <a:xfrm>
            <a:off x="560933" y="3912892"/>
            <a:ext cx="4495800" cy="408941"/>
          </a:xfrm>
          <a:prstGeom prst="rect">
            <a:avLst/>
          </a:prstGeom>
          <a:noFill/>
          <a:ln>
            <a:noFill/>
          </a:ln>
        </p:spPr>
        <p:txBody>
          <a:bodyPr spcFirstLastPara="1" wrap="square" lIns="45700" tIns="45700" rIns="45700" bIns="45700" anchor="t" anchorCtr="0">
            <a:noAutofit/>
          </a:bodyPr>
          <a:lstStyle/>
          <a:p>
            <a:pPr marR="45719">
              <a:buClr>
                <a:srgbClr val="FFFFFF"/>
              </a:buClr>
              <a:buSzPts val="2000"/>
            </a:pPr>
            <a:r>
              <a:rPr lang="en-US" sz="2000" dirty="0">
                <a:solidFill>
                  <a:srgbClr val="FFFFFF"/>
                </a:solidFill>
                <a:latin typeface="Source Sans Pro Light"/>
                <a:ea typeface="Source Sans Pro Light"/>
                <a:cs typeface="Source Sans Pro Light"/>
                <a:sym typeface="Source Sans Pro Light"/>
              </a:rPr>
              <a:t>Amarjeet Singh (Technical Architect)</a:t>
            </a:r>
            <a:endParaRPr dirty="0"/>
          </a:p>
        </p:txBody>
      </p:sp>
      <p:pic>
        <p:nvPicPr>
          <p:cNvPr id="61" name="Shape 61" descr="icon.png"/>
          <p:cNvPicPr preferRelativeResize="0"/>
          <p:nvPr/>
        </p:nvPicPr>
        <p:blipFill rotWithShape="1">
          <a:blip r:embed="rId3">
            <a:alphaModFix amt="3000"/>
          </a:blip>
          <a:srcRect/>
          <a:stretch/>
        </p:blipFill>
        <p:spPr>
          <a:xfrm>
            <a:off x="8496301" y="2730153"/>
            <a:ext cx="4495800" cy="4470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13049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82139"/>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426136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116010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62261"/>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137471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72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839538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033052"/>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72682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212165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171457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667053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81825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0000"/>
          </a:xfrm>
          <a:prstGeom prst="rect">
            <a:avLst/>
          </a:prstGeom>
          <a:blipFill>
            <a:blip r:embed="rId2" cstate="email">
              <a:extLst>
                <a:ext uri="{28A0092B-C50C-407E-A947-70E740481C1C}">
                  <a14:useLocalDpi xmlns:a14="http://schemas.microsoft.com/office/drawing/2010/main"/>
                </a:ext>
              </a:extLst>
            </a:blip>
            <a:stretch>
              <a:fillRect t="1"/>
            </a:stretch>
          </a:blipFill>
        </p:spPr>
        <p:txBody>
          <a:bodyPr wrap="square" lIns="0" tIns="0" rIns="0" bIns="0" rtlCol="0"/>
          <a:lstStyle/>
          <a:p>
            <a:endParaRPr sz="1750" dirty="0"/>
          </a:p>
        </p:txBody>
      </p:sp>
    </p:spTree>
    <p:extLst>
      <p:ext uri="{BB962C8B-B14F-4D97-AF65-F5344CB8AC3E}">
        <p14:creationId xmlns:p14="http://schemas.microsoft.com/office/powerpoint/2010/main" val="3619458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92078"/>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105269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722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113496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350628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522831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17E3-E34C-48B1-986C-661F846FD1DC}"/>
              </a:ext>
            </a:extLst>
          </p:cNvPr>
          <p:cNvSpPr>
            <a:spLocks noGrp="1"/>
          </p:cNvSpPr>
          <p:nvPr>
            <p:ph type="title" idx="4294967295"/>
          </p:nvPr>
        </p:nvSpPr>
        <p:spPr>
          <a:xfrm>
            <a:off x="609600" y="274639"/>
            <a:ext cx="10972800" cy="1143001"/>
          </a:xfrm>
        </p:spPr>
        <p:txBody>
          <a:bodyPr/>
          <a:lstStyle/>
          <a:p>
            <a:r>
              <a:rPr lang="en-IN" dirty="0"/>
              <a:t>ReactJS Software Requirement</a:t>
            </a:r>
          </a:p>
        </p:txBody>
      </p:sp>
      <p:sp>
        <p:nvSpPr>
          <p:cNvPr id="3" name="Text Placeholder 2">
            <a:extLst>
              <a:ext uri="{FF2B5EF4-FFF2-40B4-BE49-F238E27FC236}">
                <a16:creationId xmlns:a16="http://schemas.microsoft.com/office/drawing/2014/main" id="{5611B1BB-6E73-4777-BB8F-DB916CE0C7AD}"/>
              </a:ext>
            </a:extLst>
          </p:cNvPr>
          <p:cNvSpPr>
            <a:spLocks noGrp="1"/>
          </p:cNvSpPr>
          <p:nvPr>
            <p:ph type="body" idx="1"/>
          </p:nvPr>
        </p:nvSpPr>
        <p:spPr>
          <a:xfrm>
            <a:off x="579120" y="1600201"/>
            <a:ext cx="10972800" cy="4525963"/>
          </a:xfrm>
        </p:spPr>
        <p:txBody>
          <a:bodyPr/>
          <a:lstStyle/>
          <a:p>
            <a:r>
              <a:rPr lang="en-IN" dirty="0"/>
              <a:t>VS Code Editor</a:t>
            </a:r>
          </a:p>
          <a:p>
            <a:r>
              <a:rPr lang="en-IN" dirty="0"/>
              <a:t>NodeJS </a:t>
            </a:r>
            <a:r>
              <a:rPr lang="en-IN" dirty="0" err="1"/>
              <a:t>ver</a:t>
            </a:r>
            <a:r>
              <a:rPr lang="en-IN" dirty="0"/>
              <a:t> 6.0 or above</a:t>
            </a:r>
          </a:p>
          <a:p>
            <a:endParaRPr lang="en-IN" dirty="0"/>
          </a:p>
        </p:txBody>
      </p:sp>
    </p:spTree>
    <p:extLst>
      <p:ext uri="{BB962C8B-B14F-4D97-AF65-F5344CB8AC3E}">
        <p14:creationId xmlns:p14="http://schemas.microsoft.com/office/powerpoint/2010/main" val="3913312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580385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1302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71061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E47F-9311-4B3C-8AFB-737744958A42}"/>
              </a:ext>
            </a:extLst>
          </p:cNvPr>
          <p:cNvSpPr>
            <a:spLocks noGrp="1"/>
          </p:cNvSpPr>
          <p:nvPr>
            <p:ph type="title"/>
          </p:nvPr>
        </p:nvSpPr>
        <p:spPr/>
        <p:txBody>
          <a:bodyPr/>
          <a:lstStyle/>
          <a:p>
            <a:r>
              <a:rPr lang="en-IN" dirty="0"/>
              <a:t>ES5 VS ES6 VS JSX</a:t>
            </a:r>
          </a:p>
        </p:txBody>
      </p:sp>
      <p:sp>
        <p:nvSpPr>
          <p:cNvPr id="5" name="Rectangle 4">
            <a:extLst>
              <a:ext uri="{FF2B5EF4-FFF2-40B4-BE49-F238E27FC236}">
                <a16:creationId xmlns:a16="http://schemas.microsoft.com/office/drawing/2014/main" id="{BD0D3033-E04B-4773-9E51-008244B9653A}"/>
              </a:ext>
            </a:extLst>
          </p:cNvPr>
          <p:cNvSpPr/>
          <p:nvPr/>
        </p:nvSpPr>
        <p:spPr>
          <a:xfrm>
            <a:off x="609600" y="1952228"/>
            <a:ext cx="10566400" cy="738664"/>
          </a:xfrm>
          <a:prstGeom prst="rect">
            <a:avLst/>
          </a:prstGeom>
        </p:spPr>
        <p:txBody>
          <a:bodyPr wrap="square">
            <a:spAutoFit/>
          </a:bodyPr>
          <a:lstStyle/>
          <a:p>
            <a:r>
              <a:rPr lang="en-IN" dirty="0"/>
              <a:t>ES5 (the ES stands for ECMAScript) is basically "regular JavaScript." The 5th update to JavaScript, ES5 was finalized in 2009. It has been supported by all major browsers for several years. Therefore, if you've written or seen any JavaScript in the recent past, chances are it was ES5.</a:t>
            </a:r>
          </a:p>
        </p:txBody>
      </p:sp>
      <p:sp>
        <p:nvSpPr>
          <p:cNvPr id="6" name="Rectangle 5">
            <a:extLst>
              <a:ext uri="{FF2B5EF4-FFF2-40B4-BE49-F238E27FC236}">
                <a16:creationId xmlns:a16="http://schemas.microsoft.com/office/drawing/2014/main" id="{CCD48F21-E0DC-40F5-A6C4-E5C80014949A}"/>
              </a:ext>
            </a:extLst>
          </p:cNvPr>
          <p:cNvSpPr/>
          <p:nvPr/>
        </p:nvSpPr>
        <p:spPr>
          <a:xfrm>
            <a:off x="609600" y="3225480"/>
            <a:ext cx="10668000" cy="1169551"/>
          </a:xfrm>
          <a:prstGeom prst="rect">
            <a:avLst/>
          </a:prstGeom>
        </p:spPr>
        <p:txBody>
          <a:bodyPr wrap="square">
            <a:spAutoFit/>
          </a:bodyPr>
          <a:lstStyle/>
          <a:p>
            <a:r>
              <a:rPr lang="en-IN" dirty="0"/>
              <a:t>ES6 is a new version of JavaScript that adds some nice syntactical and functional additions. It was finalized in 2015. ES6 is almost fully supported by all major browsers. </a:t>
            </a:r>
          </a:p>
          <a:p>
            <a:endParaRPr lang="en-IN" dirty="0"/>
          </a:p>
          <a:p>
            <a:r>
              <a:rPr lang="en-IN" dirty="0"/>
              <a:t>But it will be some time until older versions of web browsers are phased out of use. For instance, Internet Explorer 11 does not support ES6, but has about 12% of the browser market share.</a:t>
            </a:r>
          </a:p>
        </p:txBody>
      </p:sp>
      <p:sp>
        <p:nvSpPr>
          <p:cNvPr id="7" name="Rectangle 6">
            <a:extLst>
              <a:ext uri="{FF2B5EF4-FFF2-40B4-BE49-F238E27FC236}">
                <a16:creationId xmlns:a16="http://schemas.microsoft.com/office/drawing/2014/main" id="{664DD6E3-A1A6-4487-8C78-00550DA7ED83}"/>
              </a:ext>
            </a:extLst>
          </p:cNvPr>
          <p:cNvSpPr/>
          <p:nvPr/>
        </p:nvSpPr>
        <p:spPr>
          <a:xfrm>
            <a:off x="609600" y="4929619"/>
            <a:ext cx="10972800" cy="1169551"/>
          </a:xfrm>
          <a:prstGeom prst="rect">
            <a:avLst/>
          </a:prstGeom>
        </p:spPr>
        <p:txBody>
          <a:bodyPr wrap="square">
            <a:spAutoFit/>
          </a:bodyPr>
          <a:lstStyle/>
          <a:p>
            <a:r>
              <a:rPr lang="en-IN" dirty="0"/>
              <a:t>JSX is a pre-processor step that adds XML syntax to JavaScript. You can definitely use React without JSX but JSX makes React a lot more elegant.</a:t>
            </a:r>
          </a:p>
          <a:p>
            <a:endParaRPr lang="en-IN" dirty="0"/>
          </a:p>
          <a:p>
            <a:r>
              <a:rPr lang="en-IN" dirty="0"/>
              <a:t>Just like XML, JSX tags have a tag name, attributes, and children. If an attribute value is enclosed in quotes, the value is a string. Otherwise, wrap the value in braces and the value is the enclosed JavaScript expression.</a:t>
            </a:r>
          </a:p>
        </p:txBody>
      </p:sp>
    </p:spTree>
    <p:extLst>
      <p:ext uri="{BB962C8B-B14F-4D97-AF65-F5344CB8AC3E}">
        <p14:creationId xmlns:p14="http://schemas.microsoft.com/office/powerpoint/2010/main" val="156544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61007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5000" cy="6300000"/>
          </a:xfrm>
          <a:prstGeom prst="rect">
            <a:avLst/>
          </a:prstGeom>
          <a:blipFill>
            <a:blip r:embed="rId3" cstate="email">
              <a:extLst>
                <a:ext uri="{28A0092B-C50C-407E-A947-70E740481C1C}">
                  <a14:useLocalDpi xmlns:a14="http://schemas.microsoft.com/office/drawing/2010/main"/>
                </a:ext>
              </a:extLst>
            </a:blip>
            <a:stretch>
              <a:fillRect l="5" t="3" r="20"/>
            </a:stretch>
          </a:blipFill>
        </p:spPr>
        <p:txBody>
          <a:bodyPr wrap="square" lIns="0" tIns="0" rIns="0" bIns="0" rtlCol="0"/>
          <a:lstStyle/>
          <a:p>
            <a:endParaRPr sz="1750"/>
          </a:p>
        </p:txBody>
      </p:sp>
    </p:spTree>
    <p:extLst>
      <p:ext uri="{BB962C8B-B14F-4D97-AF65-F5344CB8AC3E}">
        <p14:creationId xmlns:p14="http://schemas.microsoft.com/office/powerpoint/2010/main" val="980013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40565"/>
            <a:ext cx="12192000" cy="395080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4248951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1377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61652"/>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339044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577370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print"/>
            <a:stretch>
              <a:fillRect b="-9698"/>
            </a:stretch>
          </a:blipFill>
        </p:spPr>
        <p:txBody>
          <a:bodyPr wrap="square" lIns="0" tIns="0" rIns="0" bIns="0" rtlCol="0"/>
          <a:lstStyle/>
          <a:p>
            <a:endParaRPr sz="1750"/>
          </a:p>
        </p:txBody>
      </p:sp>
    </p:spTree>
    <p:extLst>
      <p:ext uri="{BB962C8B-B14F-4D97-AF65-F5344CB8AC3E}">
        <p14:creationId xmlns:p14="http://schemas.microsoft.com/office/powerpoint/2010/main" val="1432932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744769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71591"/>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4218835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print"/>
            <a:stretch>
              <a:fillRect b="-9872"/>
            </a:stretch>
          </a:blipFill>
        </p:spPr>
        <p:txBody>
          <a:bodyPr wrap="square" lIns="0" tIns="0" rIns="0" bIns="0" rtlCol="0"/>
          <a:lstStyle/>
          <a:p>
            <a:endParaRPr sz="1750"/>
          </a:p>
        </p:txBody>
      </p:sp>
    </p:spTree>
    <p:extLst>
      <p:ext uri="{BB962C8B-B14F-4D97-AF65-F5344CB8AC3E}">
        <p14:creationId xmlns:p14="http://schemas.microsoft.com/office/powerpoint/2010/main" val="2809678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81530"/>
          </a:xfrm>
          <a:prstGeom prst="rect">
            <a:avLst/>
          </a:prstGeom>
          <a:blipFill>
            <a:blip r:embed="rId2" cstate="print"/>
            <a:stretch>
              <a:fillRect b="-9177"/>
            </a:stretch>
          </a:blipFill>
        </p:spPr>
        <p:txBody>
          <a:bodyPr wrap="square" lIns="0" tIns="0" rIns="0" bIns="0" rtlCol="0"/>
          <a:lstStyle/>
          <a:p>
            <a:endParaRPr sz="1750"/>
          </a:p>
        </p:txBody>
      </p:sp>
    </p:spTree>
    <p:extLst>
      <p:ext uri="{BB962C8B-B14F-4D97-AF65-F5344CB8AC3E}">
        <p14:creationId xmlns:p14="http://schemas.microsoft.com/office/powerpoint/2010/main" val="98568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71591"/>
          </a:xfrm>
          <a:prstGeom prst="rect">
            <a:avLst/>
          </a:prstGeom>
          <a:blipFill>
            <a:blip r:embed="rId2" cstate="print"/>
            <a:stretch>
              <a:fillRect b="-9350"/>
            </a:stretch>
          </a:blipFill>
        </p:spPr>
        <p:txBody>
          <a:bodyPr wrap="square" lIns="0" tIns="0" rIns="0" bIns="0" rtlCol="0"/>
          <a:lstStyle/>
          <a:p>
            <a:endParaRPr sz="1750"/>
          </a:p>
        </p:txBody>
      </p:sp>
    </p:spTree>
    <p:extLst>
      <p:ext uri="{BB962C8B-B14F-4D97-AF65-F5344CB8AC3E}">
        <p14:creationId xmlns:p14="http://schemas.microsoft.com/office/powerpoint/2010/main" val="144326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5000"/>
          </a:xfrm>
          <a:prstGeom prst="rect">
            <a:avLst/>
          </a:prstGeom>
          <a:blipFill>
            <a:blip r:embed="rId2" cstate="email">
              <a:extLst>
                <a:ext uri="{28A0092B-C50C-407E-A947-70E740481C1C}">
                  <a14:useLocalDpi xmlns:a14="http://schemas.microsoft.com/office/drawing/2010/main"/>
                </a:ext>
              </a:extLst>
            </a:blip>
            <a:stretch>
              <a:fillRect t="3"/>
            </a:stretch>
          </a:blipFill>
        </p:spPr>
        <p:txBody>
          <a:bodyPr wrap="square" lIns="0" tIns="0" rIns="0" bIns="0" rtlCol="0"/>
          <a:lstStyle/>
          <a:p>
            <a:endParaRPr sz="1750"/>
          </a:p>
        </p:txBody>
      </p:sp>
    </p:spTree>
    <p:extLst>
      <p:ext uri="{BB962C8B-B14F-4D97-AF65-F5344CB8AC3E}">
        <p14:creationId xmlns:p14="http://schemas.microsoft.com/office/powerpoint/2010/main" val="3057745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6"/>
            </a:stretch>
          </a:blipFill>
        </p:spPr>
        <p:txBody>
          <a:bodyPr wrap="square" lIns="0" tIns="0" rIns="0" bIns="0" rtlCol="0"/>
          <a:lstStyle/>
          <a:p>
            <a:endParaRPr sz="1750"/>
          </a:p>
        </p:txBody>
      </p:sp>
    </p:spTree>
    <p:extLst>
      <p:ext uri="{BB962C8B-B14F-4D97-AF65-F5344CB8AC3E}">
        <p14:creationId xmlns:p14="http://schemas.microsoft.com/office/powerpoint/2010/main" val="3592391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print"/>
            <a:stretch>
              <a:fillRect b="-10224"/>
            </a:stretch>
          </a:blipFill>
        </p:spPr>
        <p:txBody>
          <a:bodyPr wrap="square" lIns="0" tIns="0" rIns="0" bIns="0" rtlCol="0"/>
          <a:lstStyle/>
          <a:p>
            <a:endParaRPr sz="1750"/>
          </a:p>
        </p:txBody>
      </p:sp>
    </p:spTree>
    <p:extLst>
      <p:ext uri="{BB962C8B-B14F-4D97-AF65-F5344CB8AC3E}">
        <p14:creationId xmlns:p14="http://schemas.microsoft.com/office/powerpoint/2010/main" val="1620204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print"/>
            <a:stretch>
              <a:fillRect b="-10400"/>
            </a:stretch>
          </a:blipFill>
        </p:spPr>
        <p:txBody>
          <a:bodyPr wrap="square" lIns="0" tIns="0" rIns="0" bIns="0" rtlCol="0"/>
          <a:lstStyle/>
          <a:p>
            <a:endParaRPr sz="1750"/>
          </a:p>
        </p:txBody>
      </p:sp>
    </p:spTree>
    <p:extLst>
      <p:ext uri="{BB962C8B-B14F-4D97-AF65-F5344CB8AC3E}">
        <p14:creationId xmlns:p14="http://schemas.microsoft.com/office/powerpoint/2010/main" val="3814121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148870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2707541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597543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71591"/>
          </a:xfrm>
          <a:prstGeom prst="rect">
            <a:avLst/>
          </a:prstGeom>
          <a:blipFill>
            <a:blip r:embed="rId2" cstate="print"/>
            <a:stretch>
              <a:fillRect b="-9350"/>
            </a:stretch>
          </a:blipFill>
        </p:spPr>
        <p:txBody>
          <a:bodyPr wrap="square" lIns="0" tIns="0" rIns="0" bIns="0" rtlCol="0"/>
          <a:lstStyle/>
          <a:p>
            <a:endParaRPr sz="1750"/>
          </a:p>
        </p:txBody>
      </p:sp>
    </p:spTree>
    <p:extLst>
      <p:ext uri="{BB962C8B-B14F-4D97-AF65-F5344CB8AC3E}">
        <p14:creationId xmlns:p14="http://schemas.microsoft.com/office/powerpoint/2010/main" val="26494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print"/>
            <a:stretch>
              <a:fillRect b="-9698"/>
            </a:stretch>
          </a:blipFill>
        </p:spPr>
        <p:txBody>
          <a:bodyPr wrap="square" lIns="0" tIns="0" rIns="0" bIns="0" rtlCol="0"/>
          <a:lstStyle/>
          <a:p>
            <a:endParaRPr sz="1750"/>
          </a:p>
        </p:txBody>
      </p:sp>
    </p:spTree>
    <p:extLst>
      <p:ext uri="{BB962C8B-B14F-4D97-AF65-F5344CB8AC3E}">
        <p14:creationId xmlns:p14="http://schemas.microsoft.com/office/powerpoint/2010/main" val="26204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61652"/>
          </a:xfrm>
          <a:prstGeom prst="rect">
            <a:avLst/>
          </a:prstGeom>
          <a:blipFill>
            <a:blip r:embed="rId2" cstate="print"/>
            <a:stretch>
              <a:fillRect b="-9524"/>
            </a:stretch>
          </a:blipFill>
        </p:spPr>
        <p:txBody>
          <a:bodyPr wrap="square" lIns="0" tIns="0" rIns="0" bIns="0" rtlCol="0"/>
          <a:lstStyle/>
          <a:p>
            <a:endParaRPr sz="1750"/>
          </a:p>
        </p:txBody>
      </p:sp>
    </p:spTree>
    <p:extLst>
      <p:ext uri="{BB962C8B-B14F-4D97-AF65-F5344CB8AC3E}">
        <p14:creationId xmlns:p14="http://schemas.microsoft.com/office/powerpoint/2010/main" val="1270711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62261"/>
          </a:xfrm>
          <a:prstGeom prst="rect">
            <a:avLst/>
          </a:prstGeom>
          <a:blipFill>
            <a:blip r:embed="rId2" cstate="print"/>
            <a:stretch>
              <a:fillRect b="-11290"/>
            </a:stretch>
          </a:blipFill>
        </p:spPr>
        <p:txBody>
          <a:bodyPr wrap="square" lIns="0" tIns="0" rIns="0" bIns="0" rtlCol="0"/>
          <a:lstStyle/>
          <a:p>
            <a:endParaRPr sz="1750"/>
          </a:p>
        </p:txBody>
      </p:sp>
    </p:spTree>
    <p:extLst>
      <p:ext uri="{BB962C8B-B14F-4D97-AF65-F5344CB8AC3E}">
        <p14:creationId xmlns:p14="http://schemas.microsoft.com/office/powerpoint/2010/main" val="1975550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3608860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61652"/>
          </a:xfrm>
          <a:prstGeom prst="rect">
            <a:avLst/>
          </a:prstGeom>
          <a:blipFill>
            <a:blip r:embed="rId2" cstate="print"/>
            <a:stretch>
              <a:fillRect b="-9524"/>
            </a:stretch>
          </a:blipFill>
        </p:spPr>
        <p:txBody>
          <a:bodyPr wrap="square" lIns="0" tIns="0" rIns="0" bIns="0" rtlCol="0"/>
          <a:lstStyle/>
          <a:p>
            <a:endParaRPr sz="1750"/>
          </a:p>
        </p:txBody>
      </p:sp>
    </p:spTree>
    <p:extLst>
      <p:ext uri="{BB962C8B-B14F-4D97-AF65-F5344CB8AC3E}">
        <p14:creationId xmlns:p14="http://schemas.microsoft.com/office/powerpoint/2010/main" val="2772200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182139"/>
          </a:xfrm>
          <a:prstGeom prst="rect">
            <a:avLst/>
          </a:prstGeom>
          <a:blipFill>
            <a:blip r:embed="rId2" cstate="print"/>
            <a:stretch>
              <a:fillRect b="-10932"/>
            </a:stretch>
          </a:blipFill>
        </p:spPr>
        <p:txBody>
          <a:bodyPr wrap="square" lIns="0" tIns="0" rIns="0" bIns="0" rtlCol="0"/>
          <a:lstStyle/>
          <a:p>
            <a:endParaRPr sz="1750"/>
          </a:p>
        </p:txBody>
      </p:sp>
    </p:spTree>
    <p:extLst>
      <p:ext uri="{BB962C8B-B14F-4D97-AF65-F5344CB8AC3E}">
        <p14:creationId xmlns:p14="http://schemas.microsoft.com/office/powerpoint/2010/main" val="105096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2574529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print"/>
            <a:stretch>
              <a:fillRect b="-9698"/>
            </a:stretch>
          </a:blipFill>
        </p:spPr>
        <p:txBody>
          <a:bodyPr wrap="square" lIns="0" tIns="0" rIns="0" bIns="0" rtlCol="0"/>
          <a:lstStyle/>
          <a:p>
            <a:endParaRPr sz="1750"/>
          </a:p>
        </p:txBody>
      </p:sp>
    </p:spTree>
    <p:extLst>
      <p:ext uri="{BB962C8B-B14F-4D97-AF65-F5344CB8AC3E}">
        <p14:creationId xmlns:p14="http://schemas.microsoft.com/office/powerpoint/2010/main" val="783950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print"/>
            <a:stretch>
              <a:fillRect b="-10400"/>
            </a:stretch>
          </a:blipFill>
        </p:spPr>
        <p:txBody>
          <a:bodyPr wrap="square" lIns="0" tIns="0" rIns="0" bIns="0" rtlCol="0"/>
          <a:lstStyle/>
          <a:p>
            <a:endParaRPr sz="1750"/>
          </a:p>
        </p:txBody>
      </p:sp>
    </p:spTree>
    <p:extLst>
      <p:ext uri="{BB962C8B-B14F-4D97-AF65-F5344CB8AC3E}">
        <p14:creationId xmlns:p14="http://schemas.microsoft.com/office/powerpoint/2010/main" val="155474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print"/>
            <a:stretch>
              <a:fillRect b="-10577"/>
            </a:stretch>
          </a:blipFill>
        </p:spPr>
        <p:txBody>
          <a:bodyPr wrap="square" lIns="0" tIns="0" rIns="0" bIns="0" rtlCol="0"/>
          <a:lstStyle/>
          <a:p>
            <a:endParaRPr sz="1750"/>
          </a:p>
        </p:txBody>
      </p:sp>
    </p:spTree>
    <p:extLst>
      <p:ext uri="{BB962C8B-B14F-4D97-AF65-F5344CB8AC3E}">
        <p14:creationId xmlns:p14="http://schemas.microsoft.com/office/powerpoint/2010/main" val="1665742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print"/>
            <a:stretch>
              <a:fillRect b="-10400"/>
            </a:stretch>
          </a:blipFill>
        </p:spPr>
        <p:txBody>
          <a:bodyPr wrap="square" lIns="0" tIns="0" rIns="0" bIns="0" rtlCol="0"/>
          <a:lstStyle/>
          <a:p>
            <a:endParaRPr sz="1750"/>
          </a:p>
        </p:txBody>
      </p:sp>
    </p:spTree>
    <p:extLst>
      <p:ext uri="{BB962C8B-B14F-4D97-AF65-F5344CB8AC3E}">
        <p14:creationId xmlns:p14="http://schemas.microsoft.com/office/powerpoint/2010/main" val="60020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print"/>
            <a:stretch>
              <a:fillRect b="-9698"/>
            </a:stretch>
          </a:blipFill>
        </p:spPr>
        <p:txBody>
          <a:bodyPr wrap="square" lIns="0" tIns="0" rIns="0" bIns="0" rtlCol="0"/>
          <a:lstStyle/>
          <a:p>
            <a:endParaRPr sz="1750"/>
          </a:p>
        </p:txBody>
      </p:sp>
    </p:spTree>
    <p:extLst>
      <p:ext uri="{BB962C8B-B14F-4D97-AF65-F5344CB8AC3E}">
        <p14:creationId xmlns:p14="http://schemas.microsoft.com/office/powerpoint/2010/main" val="407696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14117673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print"/>
            <a:stretch>
              <a:fillRect b="-9872"/>
            </a:stretch>
          </a:blipFill>
        </p:spPr>
        <p:txBody>
          <a:bodyPr wrap="square" lIns="0" tIns="0" rIns="0" bIns="0" rtlCol="0"/>
          <a:lstStyle/>
          <a:p>
            <a:endParaRPr sz="1750"/>
          </a:p>
        </p:txBody>
      </p:sp>
    </p:spTree>
    <p:extLst>
      <p:ext uri="{BB962C8B-B14F-4D97-AF65-F5344CB8AC3E}">
        <p14:creationId xmlns:p14="http://schemas.microsoft.com/office/powerpoint/2010/main" val="81980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390" y="248478"/>
            <a:ext cx="11907079" cy="5973418"/>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1001988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11957"/>
          </a:xfrm>
          <a:prstGeom prst="rect">
            <a:avLst/>
          </a:prstGeom>
          <a:blipFill>
            <a:blip r:embed="rId2" cstate="print"/>
            <a:stretch>
              <a:fillRect b="-10400"/>
            </a:stretch>
          </a:blipFill>
        </p:spPr>
        <p:txBody>
          <a:bodyPr wrap="square" lIns="0" tIns="0" rIns="0" bIns="0" rtlCol="0"/>
          <a:lstStyle/>
          <a:p>
            <a:endParaRPr sz="1750"/>
          </a:p>
        </p:txBody>
      </p:sp>
    </p:spTree>
    <p:extLst>
      <p:ext uri="{BB962C8B-B14F-4D97-AF65-F5344CB8AC3E}">
        <p14:creationId xmlns:p14="http://schemas.microsoft.com/office/powerpoint/2010/main" val="2385965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3160766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896027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print"/>
            <a:stretch>
              <a:fillRect b="-10048"/>
            </a:stretch>
          </a:blipFill>
        </p:spPr>
        <p:txBody>
          <a:bodyPr wrap="square" lIns="0" tIns="0" rIns="0" bIns="0" rtlCol="0"/>
          <a:lstStyle/>
          <a:p>
            <a:endParaRPr sz="1750"/>
          </a:p>
        </p:txBody>
      </p:sp>
    </p:spTree>
    <p:extLst>
      <p:ext uri="{BB962C8B-B14F-4D97-AF65-F5344CB8AC3E}">
        <p14:creationId xmlns:p14="http://schemas.microsoft.com/office/powerpoint/2010/main" val="157185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print"/>
            <a:stretch>
              <a:fillRect b="-9872"/>
            </a:stretch>
          </a:blipFill>
        </p:spPr>
        <p:txBody>
          <a:bodyPr wrap="square" lIns="0" tIns="0" rIns="0" bIns="0" rtlCol="0"/>
          <a:lstStyle/>
          <a:p>
            <a:endParaRPr sz="1750"/>
          </a:p>
        </p:txBody>
      </p:sp>
    </p:spTree>
    <p:extLst>
      <p:ext uri="{BB962C8B-B14F-4D97-AF65-F5344CB8AC3E}">
        <p14:creationId xmlns:p14="http://schemas.microsoft.com/office/powerpoint/2010/main" val="2278117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41774"/>
          </a:xfrm>
          <a:prstGeom prst="rect">
            <a:avLst/>
          </a:prstGeom>
          <a:blipFill>
            <a:blip r:embed="rId2" cstate="print"/>
            <a:stretch>
              <a:fillRect b="-9872"/>
            </a:stretch>
          </a:blipFill>
        </p:spPr>
        <p:txBody>
          <a:bodyPr wrap="square" lIns="0" tIns="0" rIns="0" bIns="0" rtlCol="0"/>
          <a:lstStyle/>
          <a:p>
            <a:endParaRPr sz="1750"/>
          </a:p>
        </p:txBody>
      </p:sp>
    </p:spTree>
    <p:extLst>
      <p:ext uri="{BB962C8B-B14F-4D97-AF65-F5344CB8AC3E}">
        <p14:creationId xmlns:p14="http://schemas.microsoft.com/office/powerpoint/2010/main" val="768703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print"/>
            <a:stretch>
              <a:fillRect b="-9698"/>
            </a:stretch>
          </a:blipFill>
        </p:spPr>
        <p:txBody>
          <a:bodyPr wrap="square" lIns="0" tIns="0" rIns="0" bIns="0" rtlCol="0"/>
          <a:lstStyle/>
          <a:p>
            <a:endParaRPr sz="1750"/>
          </a:p>
        </p:txBody>
      </p:sp>
    </p:spTree>
    <p:extLst>
      <p:ext uri="{BB962C8B-B14F-4D97-AF65-F5344CB8AC3E}">
        <p14:creationId xmlns:p14="http://schemas.microsoft.com/office/powerpoint/2010/main" val="4177401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print"/>
            <a:stretch>
              <a:fillRect b="-10577"/>
            </a:stretch>
          </a:blipFill>
        </p:spPr>
        <p:txBody>
          <a:bodyPr wrap="square" lIns="0" tIns="0" rIns="0" bIns="0" rtlCol="0"/>
          <a:lstStyle/>
          <a:p>
            <a:endParaRPr sz="1750"/>
          </a:p>
        </p:txBody>
      </p:sp>
    </p:spTree>
    <p:extLst>
      <p:ext uri="{BB962C8B-B14F-4D97-AF65-F5344CB8AC3E}">
        <p14:creationId xmlns:p14="http://schemas.microsoft.com/office/powerpoint/2010/main" val="3096634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02017"/>
          </a:xfrm>
          <a:prstGeom prst="rect">
            <a:avLst/>
          </a:prstGeom>
          <a:blipFill>
            <a:blip r:embed="rId2" cstate="print"/>
            <a:stretch>
              <a:fillRect b="-10577"/>
            </a:stretch>
          </a:blipFill>
        </p:spPr>
        <p:txBody>
          <a:bodyPr wrap="square" lIns="0" tIns="0" rIns="0" bIns="0" rtlCol="0"/>
          <a:lstStyle/>
          <a:p>
            <a:endParaRPr sz="1750"/>
          </a:p>
        </p:txBody>
      </p:sp>
    </p:spTree>
    <p:extLst>
      <p:ext uri="{BB962C8B-B14F-4D97-AF65-F5344CB8AC3E}">
        <p14:creationId xmlns:p14="http://schemas.microsoft.com/office/powerpoint/2010/main" val="1367735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21896"/>
          </a:xfrm>
          <a:prstGeom prst="rect">
            <a:avLst/>
          </a:prstGeom>
          <a:blipFill>
            <a:blip r:embed="rId2" cstate="print"/>
            <a:stretch>
              <a:fillRect b="-10224"/>
            </a:stretch>
          </a:blipFill>
        </p:spPr>
        <p:txBody>
          <a:bodyPr wrap="square" lIns="0" tIns="0" rIns="0" bIns="0" rtlCol="0"/>
          <a:lstStyle/>
          <a:p>
            <a:endParaRPr sz="1750"/>
          </a:p>
        </p:txBody>
      </p:sp>
    </p:spTree>
    <p:extLst>
      <p:ext uri="{BB962C8B-B14F-4D97-AF65-F5344CB8AC3E}">
        <p14:creationId xmlns:p14="http://schemas.microsoft.com/office/powerpoint/2010/main" val="3513826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8356" y="168965"/>
            <a:ext cx="11708295" cy="606287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2903912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F0DEC-57DB-48B4-98E7-D13FB4F4C44A}"/>
              </a:ext>
            </a:extLst>
          </p:cNvPr>
          <p:cNvSpPr>
            <a:spLocks noGrp="1"/>
          </p:cNvSpPr>
          <p:nvPr>
            <p:ph type="title" idx="4294967295"/>
          </p:nvPr>
        </p:nvSpPr>
        <p:spPr>
          <a:xfrm>
            <a:off x="609600" y="274639"/>
            <a:ext cx="10972800" cy="1143001"/>
          </a:xfrm>
        </p:spPr>
        <p:txBody>
          <a:bodyPr/>
          <a:lstStyle/>
          <a:p>
            <a:r>
              <a:rPr lang="en-IN" dirty="0"/>
              <a:t>React Component Life cycle</a:t>
            </a:r>
          </a:p>
        </p:txBody>
      </p:sp>
    </p:spTree>
    <p:extLst>
      <p:ext uri="{BB962C8B-B14F-4D97-AF65-F5344CB8AC3E}">
        <p14:creationId xmlns:p14="http://schemas.microsoft.com/office/powerpoint/2010/main" val="3466587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0ECB-F845-4CAB-8935-AC82D4322026}"/>
              </a:ext>
            </a:extLst>
          </p:cNvPr>
          <p:cNvSpPr>
            <a:spLocks noGrp="1"/>
          </p:cNvSpPr>
          <p:nvPr>
            <p:ph type="title" idx="4294967295"/>
          </p:nvPr>
        </p:nvSpPr>
        <p:spPr>
          <a:xfrm>
            <a:off x="609600" y="274639"/>
            <a:ext cx="10972800" cy="1143001"/>
          </a:xfrm>
        </p:spPr>
        <p:txBody>
          <a:bodyPr/>
          <a:lstStyle/>
          <a:p>
            <a:endParaRPr lang="en-IN"/>
          </a:p>
        </p:txBody>
      </p:sp>
      <p:sp>
        <p:nvSpPr>
          <p:cNvPr id="3" name="Text Placeholder 2">
            <a:extLst>
              <a:ext uri="{FF2B5EF4-FFF2-40B4-BE49-F238E27FC236}">
                <a16:creationId xmlns:a16="http://schemas.microsoft.com/office/drawing/2014/main" id="{80331F54-14E0-4DF3-BB46-198B51B10912}"/>
              </a:ext>
            </a:extLst>
          </p:cNvPr>
          <p:cNvSpPr>
            <a:spLocks noGrp="1"/>
          </p:cNvSpPr>
          <p:nvPr>
            <p:ph type="body" idx="1"/>
          </p:nvPr>
        </p:nvSpPr>
        <p:spPr/>
        <p:txBody>
          <a:bodyPr/>
          <a:lstStyle/>
          <a:p>
            <a:endParaRPr lang="en-IN" dirty="0"/>
          </a:p>
          <a:p>
            <a:r>
              <a:rPr lang="en-IN" dirty="0"/>
              <a:t> </a:t>
            </a:r>
            <a:r>
              <a:rPr lang="en-IN" b="1" dirty="0"/>
              <a:t>React </a:t>
            </a:r>
            <a:r>
              <a:rPr lang="en-IN" dirty="0"/>
              <a:t>enables to create components by invoking the </a:t>
            </a:r>
            <a:r>
              <a:rPr lang="en-IN" dirty="0" err="1"/>
              <a:t>React.createClass</a:t>
            </a:r>
            <a:r>
              <a:rPr lang="en-IN" dirty="0"/>
              <a:t>() method which expects a </a:t>
            </a:r>
            <a:r>
              <a:rPr lang="en-IN" i="1" dirty="0"/>
              <a:t>render </a:t>
            </a:r>
            <a:r>
              <a:rPr lang="en-IN" dirty="0"/>
              <a:t>method and triggers a lifecycle that can be hooked into via a number of so called lifecycle methods. </a:t>
            </a:r>
          </a:p>
        </p:txBody>
      </p:sp>
    </p:spTree>
    <p:extLst>
      <p:ext uri="{BB962C8B-B14F-4D97-AF65-F5344CB8AC3E}">
        <p14:creationId xmlns:p14="http://schemas.microsoft.com/office/powerpoint/2010/main" val="420221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FED4-170A-4FAB-A80E-D96AB19B4C36}"/>
              </a:ext>
            </a:extLst>
          </p:cNvPr>
          <p:cNvSpPr>
            <a:spLocks noGrp="1"/>
          </p:cNvSpPr>
          <p:nvPr>
            <p:ph type="title" idx="4294967295"/>
          </p:nvPr>
        </p:nvSpPr>
        <p:spPr>
          <a:xfrm>
            <a:off x="609600" y="274639"/>
            <a:ext cx="10972800" cy="1143001"/>
          </a:xfrm>
        </p:spPr>
        <p:txBody>
          <a:bodyPr/>
          <a:lstStyle/>
          <a:p>
            <a:br>
              <a:rPr lang="en-IN" dirty="0"/>
            </a:br>
            <a:r>
              <a:rPr lang="en-IN" dirty="0"/>
              <a:t> The Lifecycle </a:t>
            </a:r>
          </a:p>
        </p:txBody>
      </p:sp>
      <p:sp>
        <p:nvSpPr>
          <p:cNvPr id="3" name="Text Placeholder 2">
            <a:extLst>
              <a:ext uri="{FF2B5EF4-FFF2-40B4-BE49-F238E27FC236}">
                <a16:creationId xmlns:a16="http://schemas.microsoft.com/office/drawing/2014/main" id="{DDBFE9F0-41EE-40E0-A008-E40EAE934B62}"/>
              </a:ext>
            </a:extLst>
          </p:cNvPr>
          <p:cNvSpPr>
            <a:spLocks noGrp="1"/>
          </p:cNvSpPr>
          <p:nvPr>
            <p:ph type="body" idx="1"/>
          </p:nvPr>
        </p:nvSpPr>
        <p:spPr/>
        <p:txBody>
          <a:bodyPr/>
          <a:lstStyle/>
          <a:p>
            <a:endParaRPr lang="en-IN" dirty="0"/>
          </a:p>
          <a:p>
            <a:r>
              <a:rPr lang="en-IN" dirty="0"/>
              <a:t> To get a clear idea of the lifecycle we will need to differentiate between the </a:t>
            </a:r>
            <a:r>
              <a:rPr lang="en-IN" b="1" dirty="0"/>
              <a:t>initial </a:t>
            </a:r>
            <a:r>
              <a:rPr lang="en-IN" dirty="0"/>
              <a:t>creation phase, where the component is created, and state and props changes triggered </a:t>
            </a:r>
            <a:r>
              <a:rPr lang="en-IN" b="1" dirty="0"/>
              <a:t>updates </a:t>
            </a:r>
            <a:r>
              <a:rPr lang="en-IN" dirty="0"/>
              <a:t>as well as the component </a:t>
            </a:r>
            <a:r>
              <a:rPr lang="en-IN" b="1" dirty="0" err="1"/>
              <a:t>unmoutings</a:t>
            </a:r>
            <a:r>
              <a:rPr lang="en-IN" b="1" dirty="0"/>
              <a:t> </a:t>
            </a:r>
            <a:r>
              <a:rPr lang="en-IN" dirty="0"/>
              <a:t>phase. </a:t>
            </a:r>
          </a:p>
        </p:txBody>
      </p:sp>
    </p:spTree>
    <p:extLst>
      <p:ext uri="{BB962C8B-B14F-4D97-AF65-F5344CB8AC3E}">
        <p14:creationId xmlns:p14="http://schemas.microsoft.com/office/powerpoint/2010/main" val="3000273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BA55-3226-41C2-BB61-DA209D3CF093}"/>
              </a:ext>
            </a:extLst>
          </p:cNvPr>
          <p:cNvSpPr>
            <a:spLocks noGrp="1"/>
          </p:cNvSpPr>
          <p:nvPr>
            <p:ph type="title" idx="4294967295"/>
          </p:nvPr>
        </p:nvSpPr>
        <p:spPr>
          <a:xfrm>
            <a:off x="609600" y="274639"/>
            <a:ext cx="10972800" cy="1143001"/>
          </a:xfrm>
        </p:spPr>
        <p:txBody>
          <a:bodyPr/>
          <a:lstStyle/>
          <a:p>
            <a:br>
              <a:rPr lang="en-IN" dirty="0"/>
            </a:br>
            <a:r>
              <a:rPr lang="en-IN" dirty="0"/>
              <a:t> </a:t>
            </a:r>
            <a:r>
              <a:rPr lang="en-IN" i="1" dirty="0"/>
              <a:t>Initialization </a:t>
            </a:r>
            <a:endParaRPr lang="en-IN" dirty="0"/>
          </a:p>
        </p:txBody>
      </p:sp>
      <p:sp>
        <p:nvSpPr>
          <p:cNvPr id="3" name="Text Placeholder 2">
            <a:extLst>
              <a:ext uri="{FF2B5EF4-FFF2-40B4-BE49-F238E27FC236}">
                <a16:creationId xmlns:a16="http://schemas.microsoft.com/office/drawing/2014/main" id="{ACA0D80A-A333-4837-9005-D25393DB8FA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E2F28AFF-F1FD-40E2-A2B0-5A7BB22EFFFB}"/>
              </a:ext>
            </a:extLst>
          </p:cNvPr>
          <p:cNvPicPr>
            <a:picLocks noChangeAspect="1"/>
          </p:cNvPicPr>
          <p:nvPr/>
        </p:nvPicPr>
        <p:blipFill>
          <a:blip r:embed="rId2"/>
          <a:stretch>
            <a:fillRect/>
          </a:stretch>
        </p:blipFill>
        <p:spPr>
          <a:xfrm>
            <a:off x="609599" y="1761131"/>
            <a:ext cx="6029739" cy="3069286"/>
          </a:xfrm>
          <a:prstGeom prst="rect">
            <a:avLst/>
          </a:prstGeom>
        </p:spPr>
      </p:pic>
    </p:spTree>
    <p:extLst>
      <p:ext uri="{BB962C8B-B14F-4D97-AF65-F5344CB8AC3E}">
        <p14:creationId xmlns:p14="http://schemas.microsoft.com/office/powerpoint/2010/main" val="2605540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5DD8F-7270-42B1-A6D4-BB2265AEBF9A}"/>
              </a:ext>
            </a:extLst>
          </p:cNvPr>
          <p:cNvSpPr>
            <a:spLocks noGrp="1"/>
          </p:cNvSpPr>
          <p:nvPr>
            <p:ph type="title" idx="4294967295"/>
          </p:nvPr>
        </p:nvSpPr>
        <p:spPr>
          <a:xfrm>
            <a:off x="609600" y="274639"/>
            <a:ext cx="10972800" cy="1143001"/>
          </a:xfrm>
        </p:spPr>
        <p:txBody>
          <a:bodyPr/>
          <a:lstStyle/>
          <a:p>
            <a:r>
              <a:rPr lang="en-IN" i="1" dirty="0"/>
              <a:t>State Changes </a:t>
            </a:r>
            <a:endParaRPr lang="en-IN" dirty="0"/>
          </a:p>
        </p:txBody>
      </p:sp>
      <p:sp>
        <p:nvSpPr>
          <p:cNvPr id="3" name="Text Placeholder 2">
            <a:extLst>
              <a:ext uri="{FF2B5EF4-FFF2-40B4-BE49-F238E27FC236}">
                <a16:creationId xmlns:a16="http://schemas.microsoft.com/office/drawing/2014/main" id="{0439712C-4EDF-42BC-BC27-800B13770722}"/>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BEBBDBB3-831C-4575-B928-64A8A443F95C}"/>
              </a:ext>
            </a:extLst>
          </p:cNvPr>
          <p:cNvPicPr>
            <a:picLocks noChangeAspect="1"/>
          </p:cNvPicPr>
          <p:nvPr/>
        </p:nvPicPr>
        <p:blipFill>
          <a:blip r:embed="rId2"/>
          <a:stretch>
            <a:fillRect/>
          </a:stretch>
        </p:blipFill>
        <p:spPr>
          <a:xfrm>
            <a:off x="841358" y="1794172"/>
            <a:ext cx="7278911" cy="3622654"/>
          </a:xfrm>
          <a:prstGeom prst="rect">
            <a:avLst/>
          </a:prstGeom>
        </p:spPr>
      </p:pic>
    </p:spTree>
    <p:extLst>
      <p:ext uri="{BB962C8B-B14F-4D97-AF65-F5344CB8AC3E}">
        <p14:creationId xmlns:p14="http://schemas.microsoft.com/office/powerpoint/2010/main" val="18661089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62B5-9EC5-414D-B3BE-40BA6DCF86D7}"/>
              </a:ext>
            </a:extLst>
          </p:cNvPr>
          <p:cNvSpPr>
            <a:spLocks noGrp="1"/>
          </p:cNvSpPr>
          <p:nvPr>
            <p:ph type="title" idx="4294967295"/>
          </p:nvPr>
        </p:nvSpPr>
        <p:spPr>
          <a:xfrm>
            <a:off x="609600" y="274639"/>
            <a:ext cx="10972800" cy="1143001"/>
          </a:xfrm>
        </p:spPr>
        <p:txBody>
          <a:bodyPr/>
          <a:lstStyle/>
          <a:p>
            <a:r>
              <a:rPr lang="en-IN" i="1" dirty="0"/>
              <a:t>Props Changes </a:t>
            </a:r>
            <a:endParaRPr lang="en-IN" dirty="0"/>
          </a:p>
        </p:txBody>
      </p:sp>
      <p:sp>
        <p:nvSpPr>
          <p:cNvPr id="3" name="Text Placeholder 2">
            <a:extLst>
              <a:ext uri="{FF2B5EF4-FFF2-40B4-BE49-F238E27FC236}">
                <a16:creationId xmlns:a16="http://schemas.microsoft.com/office/drawing/2014/main" id="{E33A49F9-B135-4B88-B2BD-177E7C8F26FE}"/>
              </a:ext>
            </a:extLst>
          </p:cNvPr>
          <p:cNvSpPr>
            <a:spLocks noGrp="1"/>
          </p:cNvSpPr>
          <p:nvPr>
            <p:ph type="body" idx="1"/>
          </p:nvPr>
        </p:nvSpPr>
        <p:spPr/>
        <p:txBody>
          <a:bodyPr/>
          <a:lstStyle/>
          <a:p>
            <a:endParaRPr lang="en-IN" dirty="0"/>
          </a:p>
        </p:txBody>
      </p:sp>
      <p:pic>
        <p:nvPicPr>
          <p:cNvPr id="4" name="Picture 3">
            <a:extLst>
              <a:ext uri="{FF2B5EF4-FFF2-40B4-BE49-F238E27FC236}">
                <a16:creationId xmlns:a16="http://schemas.microsoft.com/office/drawing/2014/main" id="{FD72201A-1085-45C0-850E-84FBF6FC4F3A}"/>
              </a:ext>
            </a:extLst>
          </p:cNvPr>
          <p:cNvPicPr>
            <a:picLocks noChangeAspect="1"/>
          </p:cNvPicPr>
          <p:nvPr/>
        </p:nvPicPr>
        <p:blipFill>
          <a:blip r:embed="rId2"/>
          <a:stretch>
            <a:fillRect/>
          </a:stretch>
        </p:blipFill>
        <p:spPr>
          <a:xfrm>
            <a:off x="609599" y="1600200"/>
            <a:ext cx="6288157" cy="4724669"/>
          </a:xfrm>
          <a:prstGeom prst="rect">
            <a:avLst/>
          </a:prstGeom>
        </p:spPr>
      </p:pic>
    </p:spTree>
    <p:extLst>
      <p:ext uri="{BB962C8B-B14F-4D97-AF65-F5344CB8AC3E}">
        <p14:creationId xmlns:p14="http://schemas.microsoft.com/office/powerpoint/2010/main" val="1143272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29A9-CAE9-44A8-94C2-8DD64258E342}"/>
              </a:ext>
            </a:extLst>
          </p:cNvPr>
          <p:cNvSpPr>
            <a:spLocks noGrp="1"/>
          </p:cNvSpPr>
          <p:nvPr>
            <p:ph type="title" idx="4294967295"/>
          </p:nvPr>
        </p:nvSpPr>
        <p:spPr>
          <a:xfrm>
            <a:off x="609600" y="274639"/>
            <a:ext cx="10972800" cy="1143001"/>
          </a:xfrm>
        </p:spPr>
        <p:txBody>
          <a:bodyPr/>
          <a:lstStyle/>
          <a:p>
            <a:r>
              <a:rPr lang="en-IN" dirty="0"/>
              <a:t>Redux</a:t>
            </a:r>
          </a:p>
        </p:txBody>
      </p:sp>
    </p:spTree>
    <p:extLst>
      <p:ext uri="{BB962C8B-B14F-4D97-AF65-F5344CB8AC3E}">
        <p14:creationId xmlns:p14="http://schemas.microsoft.com/office/powerpoint/2010/main" val="60172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Redux</a:t>
            </a:r>
          </a:p>
        </p:txBody>
      </p:sp>
      <p:sp>
        <p:nvSpPr>
          <p:cNvPr id="3" name="Subtitle 2"/>
          <p:cNvSpPr>
            <a:spLocks noGrp="1"/>
          </p:cNvSpPr>
          <p:nvPr>
            <p:ph type="subTitle" idx="1"/>
          </p:nvPr>
        </p:nvSpPr>
        <p:spPr/>
        <p:txBody>
          <a:bodyPr/>
          <a:lstStyle/>
          <a:p>
            <a:endParaRPr lang="en-IN" dirty="0"/>
          </a:p>
          <a:p>
            <a:r>
              <a:rPr lang="en-IN" dirty="0"/>
              <a:t>A Redux is a predictable state container for JavaScript apps.</a:t>
            </a:r>
          </a:p>
        </p:txBody>
      </p:sp>
    </p:spTree>
    <p:extLst>
      <p:ext uri="{BB962C8B-B14F-4D97-AF65-F5344CB8AC3E}">
        <p14:creationId xmlns:p14="http://schemas.microsoft.com/office/powerpoint/2010/main" val="1779112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Three Principles</a:t>
            </a:r>
            <a:br>
              <a:rPr lang="en-IN" b="1" dirty="0"/>
            </a:br>
            <a:endParaRPr lang="en-IN" dirty="0"/>
          </a:p>
        </p:txBody>
      </p:sp>
      <p:sp>
        <p:nvSpPr>
          <p:cNvPr id="3" name="Content Placeholder 2"/>
          <p:cNvSpPr>
            <a:spLocks noGrp="1"/>
          </p:cNvSpPr>
          <p:nvPr>
            <p:ph idx="1"/>
          </p:nvPr>
        </p:nvSpPr>
        <p:spPr/>
        <p:txBody>
          <a:bodyPr/>
          <a:lstStyle/>
          <a:p>
            <a:endParaRPr lang="en-IN" b="1" dirty="0"/>
          </a:p>
          <a:p>
            <a:r>
              <a:rPr lang="en-IN" b="1" dirty="0"/>
              <a:t>The </a:t>
            </a:r>
            <a:r>
              <a:rPr lang="en-IN" b="1" dirty="0">
                <a:hlinkClick r:id="rId2"/>
              </a:rPr>
              <a:t>state</a:t>
            </a:r>
            <a:r>
              <a:rPr lang="en-IN" b="1" dirty="0"/>
              <a:t> of your whole application is stored in an object tree within a single </a:t>
            </a:r>
            <a:r>
              <a:rPr lang="en-IN" b="1" dirty="0">
                <a:hlinkClick r:id="rId3"/>
              </a:rPr>
              <a:t>store</a:t>
            </a:r>
            <a:r>
              <a:rPr lang="en-IN" b="1" dirty="0"/>
              <a:t>.</a:t>
            </a:r>
            <a:endParaRPr lang="en-IN" dirty="0"/>
          </a:p>
          <a:p>
            <a:r>
              <a:rPr lang="en-IN" dirty="0"/>
              <a:t>This makes it easy to create universal apps, as the state from your server can be serialized and hydrated into the client with no extra coding effort. A single state tree also makes it easier to debug or introspect an application; it also enables you to persist your app's state in development, for a faster development cycle. </a:t>
            </a:r>
          </a:p>
        </p:txBody>
      </p:sp>
    </p:spTree>
    <p:extLst>
      <p:ext uri="{BB962C8B-B14F-4D97-AF65-F5344CB8AC3E}">
        <p14:creationId xmlns:p14="http://schemas.microsoft.com/office/powerpoint/2010/main" val="888472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State is read-only</a:t>
            </a:r>
            <a:br>
              <a:rPr lang="en-IN" b="1" dirty="0"/>
            </a:br>
            <a:endParaRPr lang="en-IN" dirty="0"/>
          </a:p>
        </p:txBody>
      </p:sp>
      <p:sp>
        <p:nvSpPr>
          <p:cNvPr id="3" name="Content Placeholder 2"/>
          <p:cNvSpPr>
            <a:spLocks noGrp="1"/>
          </p:cNvSpPr>
          <p:nvPr>
            <p:ph idx="1"/>
          </p:nvPr>
        </p:nvSpPr>
        <p:spPr/>
        <p:txBody>
          <a:bodyPr/>
          <a:lstStyle/>
          <a:p>
            <a:r>
              <a:rPr lang="en-IN" b="1" dirty="0"/>
              <a:t>The only way to change the state is to emit an </a:t>
            </a:r>
            <a:r>
              <a:rPr lang="en-IN" b="1" dirty="0">
                <a:hlinkClick r:id="rId2"/>
              </a:rPr>
              <a:t>action</a:t>
            </a:r>
            <a:r>
              <a:rPr lang="en-IN" b="1" dirty="0"/>
              <a:t>, an object describing what happened.</a:t>
            </a:r>
            <a:endParaRPr lang="en-IN" dirty="0"/>
          </a:p>
          <a:p>
            <a:endParaRPr lang="en-IN" dirty="0"/>
          </a:p>
        </p:txBody>
      </p:sp>
    </p:spTree>
    <p:extLst>
      <p:ext uri="{BB962C8B-B14F-4D97-AF65-F5344CB8AC3E}">
        <p14:creationId xmlns:p14="http://schemas.microsoft.com/office/powerpoint/2010/main" val="156742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31835"/>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19563481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Changes are made with pure functions</a:t>
            </a:r>
            <a:br>
              <a:rPr lang="en-IN" b="1" dirty="0"/>
            </a:br>
            <a:endParaRPr lang="en-IN" dirty="0"/>
          </a:p>
        </p:txBody>
      </p:sp>
      <p:sp>
        <p:nvSpPr>
          <p:cNvPr id="3" name="Content Placeholder 2"/>
          <p:cNvSpPr>
            <a:spLocks noGrp="1"/>
          </p:cNvSpPr>
          <p:nvPr>
            <p:ph idx="1"/>
          </p:nvPr>
        </p:nvSpPr>
        <p:spPr/>
        <p:txBody>
          <a:bodyPr>
            <a:normAutofit fontScale="85000" lnSpcReduction="20000"/>
          </a:bodyPr>
          <a:lstStyle/>
          <a:p>
            <a:r>
              <a:rPr lang="en-IN" b="1" dirty="0"/>
              <a:t>To specify how the state tree is transformed by actions, you write pure </a:t>
            </a:r>
            <a:r>
              <a:rPr lang="en-IN" b="1" dirty="0">
                <a:hlinkClick r:id="rId2"/>
              </a:rPr>
              <a:t>reducers</a:t>
            </a:r>
            <a:r>
              <a:rPr lang="en-IN" b="1" dirty="0"/>
              <a:t>.</a:t>
            </a:r>
          </a:p>
          <a:p>
            <a:endParaRPr lang="en-IN" b="1" dirty="0"/>
          </a:p>
          <a:p>
            <a:r>
              <a:rPr lang="en-IN" dirty="0"/>
              <a:t>Reducers are just pure functions that take the previous state and an action, and return the next state. Remember to return new state objects, instead of mutating the previous state. You can start with a single reducer, and as your app grows, split it off into smaller reducers that manage specific parts of the state tree. Because reducers are just functions, you can control the order in which they are called, pass additional data, or even make reusable reducers for common tasks such as pagination.</a:t>
            </a:r>
          </a:p>
        </p:txBody>
      </p:sp>
    </p:spTree>
    <p:extLst>
      <p:ext uri="{BB962C8B-B14F-4D97-AF65-F5344CB8AC3E}">
        <p14:creationId xmlns:p14="http://schemas.microsoft.com/office/powerpoint/2010/main" val="4031482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rotWithShape="1">
          <a:blip r:embed="rId2"/>
          <a:srcRect t="12371" b="17388"/>
          <a:stretch/>
        </p:blipFill>
        <p:spPr>
          <a:xfrm>
            <a:off x="0" y="848412"/>
            <a:ext cx="12192000" cy="4817097"/>
          </a:xfrm>
          <a:prstGeom prst="rect">
            <a:avLst/>
          </a:prstGeom>
        </p:spPr>
      </p:pic>
    </p:spTree>
    <p:extLst>
      <p:ext uri="{BB962C8B-B14F-4D97-AF65-F5344CB8AC3E}">
        <p14:creationId xmlns:p14="http://schemas.microsoft.com/office/powerpoint/2010/main" val="383985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11547" b="9931"/>
          <a:stretch/>
        </p:blipFill>
        <p:spPr>
          <a:xfrm>
            <a:off x="0" y="791852"/>
            <a:ext cx="12192000" cy="5385111"/>
          </a:xfrm>
          <a:prstGeom prst="rect">
            <a:avLst/>
          </a:prstGeom>
        </p:spPr>
      </p:pic>
    </p:spTree>
    <p:extLst>
      <p:ext uri="{BB962C8B-B14F-4D97-AF65-F5344CB8AC3E}">
        <p14:creationId xmlns:p14="http://schemas.microsoft.com/office/powerpoint/2010/main" val="2768000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11684" b="11753"/>
          <a:stretch/>
        </p:blipFill>
        <p:spPr>
          <a:xfrm>
            <a:off x="0" y="801278"/>
            <a:ext cx="12192000" cy="5250730"/>
          </a:xfrm>
          <a:prstGeom prst="rect">
            <a:avLst/>
          </a:prstGeom>
        </p:spPr>
      </p:pic>
    </p:spTree>
    <p:extLst>
      <p:ext uri="{BB962C8B-B14F-4D97-AF65-F5344CB8AC3E}">
        <p14:creationId xmlns:p14="http://schemas.microsoft.com/office/powerpoint/2010/main" val="22500042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18007" b="11065"/>
          <a:stretch/>
        </p:blipFill>
        <p:spPr>
          <a:xfrm>
            <a:off x="0" y="1234911"/>
            <a:ext cx="12192000" cy="4864232"/>
          </a:xfrm>
          <a:prstGeom prst="rect">
            <a:avLst/>
          </a:prstGeom>
        </p:spPr>
      </p:pic>
    </p:spTree>
    <p:extLst>
      <p:ext uri="{BB962C8B-B14F-4D97-AF65-F5344CB8AC3E}">
        <p14:creationId xmlns:p14="http://schemas.microsoft.com/office/powerpoint/2010/main" val="23862631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12371" b="10928"/>
          <a:stretch/>
        </p:blipFill>
        <p:spPr>
          <a:xfrm>
            <a:off x="0" y="848412"/>
            <a:ext cx="12192000" cy="5260157"/>
          </a:xfrm>
          <a:prstGeom prst="rect">
            <a:avLst/>
          </a:prstGeom>
        </p:spPr>
      </p:pic>
    </p:spTree>
    <p:extLst>
      <p:ext uri="{BB962C8B-B14F-4D97-AF65-F5344CB8AC3E}">
        <p14:creationId xmlns:p14="http://schemas.microsoft.com/office/powerpoint/2010/main" val="36528820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t="11272" b="10928"/>
          <a:stretch/>
        </p:blipFill>
        <p:spPr>
          <a:xfrm>
            <a:off x="0" y="772998"/>
            <a:ext cx="12192000" cy="5335571"/>
          </a:xfrm>
          <a:prstGeom prst="rect">
            <a:avLst/>
          </a:prstGeom>
        </p:spPr>
      </p:pic>
    </p:spTree>
    <p:extLst>
      <p:ext uri="{BB962C8B-B14F-4D97-AF65-F5344CB8AC3E}">
        <p14:creationId xmlns:p14="http://schemas.microsoft.com/office/powerpoint/2010/main" val="573978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What was wrong with the original MVC frameworks?</a:t>
            </a:r>
            <a:br>
              <a:rPr lang="en-IN" b="1" dirty="0"/>
            </a:br>
            <a:endParaRPr lang="en-IN" dirty="0"/>
          </a:p>
        </p:txBody>
      </p:sp>
      <p:sp>
        <p:nvSpPr>
          <p:cNvPr id="3" name="Content Placeholder 2"/>
          <p:cNvSpPr>
            <a:spLocks noGrp="1"/>
          </p:cNvSpPr>
          <p:nvPr>
            <p:ph idx="1"/>
          </p:nvPr>
        </p:nvSpPr>
        <p:spPr/>
        <p:txBody>
          <a:bodyPr/>
          <a:lstStyle/>
          <a:p>
            <a:r>
              <a:rPr lang="en-IN" i="1" dirty="0"/>
              <a:t>Originally, there were many MVC frameworks out there of different sizes and shapes, but generally can be either categorized as MVCs  or an extension of MVC. </a:t>
            </a:r>
            <a:br>
              <a:rPr lang="en-IN" dirty="0"/>
            </a:br>
            <a:br>
              <a:rPr lang="en-IN" b="1" dirty="0"/>
            </a:br>
            <a:r>
              <a:rPr lang="en-IN" b="1" dirty="0"/>
              <a:t>Flux/Redux attempts to resolve the problem where bugs are difficult to trace when a model has been continuously updated as an app is being used.</a:t>
            </a:r>
            <a:endParaRPr lang="en-IN" dirty="0"/>
          </a:p>
        </p:txBody>
      </p:sp>
    </p:spTree>
    <p:extLst>
      <p:ext uri="{BB962C8B-B14F-4D97-AF65-F5344CB8AC3E}">
        <p14:creationId xmlns:p14="http://schemas.microsoft.com/office/powerpoint/2010/main" val="2535695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9494" y="1187687"/>
            <a:ext cx="9332193" cy="5231965"/>
          </a:xfrm>
        </p:spPr>
      </p:pic>
    </p:spTree>
    <p:extLst>
      <p:ext uri="{BB962C8B-B14F-4D97-AF65-F5344CB8AC3E}">
        <p14:creationId xmlns:p14="http://schemas.microsoft.com/office/powerpoint/2010/main" val="1675056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t>The problem with this is when there are many views and models and one of the model’s state changed into something we didn’t expect, we are unable to efficiently trace which view or which model caused the problem</a:t>
            </a:r>
            <a:r>
              <a:rPr lang="en-IN" dirty="0"/>
              <a:t>, since there are way too many possibilities.</a:t>
            </a:r>
          </a:p>
        </p:txBody>
      </p:sp>
    </p:spTree>
    <p:extLst>
      <p:ext uri="{BB962C8B-B14F-4D97-AF65-F5344CB8AC3E}">
        <p14:creationId xmlns:p14="http://schemas.microsoft.com/office/powerpoint/2010/main" val="2442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251713"/>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1750"/>
          </a:p>
        </p:txBody>
      </p:sp>
    </p:spTree>
    <p:extLst>
      <p:ext uri="{BB962C8B-B14F-4D97-AF65-F5344CB8AC3E}">
        <p14:creationId xmlns:p14="http://schemas.microsoft.com/office/powerpoint/2010/main" val="27747224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does Redux Work?</a:t>
            </a:r>
            <a:br>
              <a:rPr lang="en-IN" b="1" dirty="0"/>
            </a:br>
            <a:endParaRPr lang="en-IN" dirty="0"/>
          </a:p>
        </p:txBody>
      </p:sp>
      <p:sp>
        <p:nvSpPr>
          <p:cNvPr id="5" name="Content Placeholder 4"/>
          <p:cNvSpPr>
            <a:spLocks noGrp="1"/>
          </p:cNvSpPr>
          <p:nvPr>
            <p:ph idx="1"/>
          </p:nvPr>
        </p:nvSpPr>
        <p:spPr/>
        <p:txBody>
          <a:bodyPr>
            <a:normAutofit fontScale="70000" lnSpcReduction="20000"/>
          </a:bodyPr>
          <a:lstStyle/>
          <a:p>
            <a:r>
              <a:rPr lang="en-IN" dirty="0"/>
              <a:t>Redux can be broken down into the following:</a:t>
            </a:r>
          </a:p>
          <a:p>
            <a:r>
              <a:rPr lang="en-IN" dirty="0">
                <a:solidFill>
                  <a:srgbClr val="FF0000"/>
                </a:solidFill>
              </a:rPr>
              <a:t>– store</a:t>
            </a:r>
            <a:r>
              <a:rPr lang="en-IN" dirty="0"/>
              <a:t>: manages the states. Mainly there is a dispatch method to dispatch an action. In a Redux app, you can obtain its states via </a:t>
            </a:r>
            <a:r>
              <a:rPr lang="en-IN" dirty="0" err="1"/>
              <a:t>store.getState</a:t>
            </a:r>
            <a:r>
              <a:rPr lang="en-IN" dirty="0"/>
              <a:t>()</a:t>
            </a:r>
          </a:p>
          <a:p>
            <a:r>
              <a:rPr lang="en-IN" dirty="0">
                <a:solidFill>
                  <a:srgbClr val="FF0000"/>
                </a:solidFill>
              </a:rPr>
              <a:t>– action</a:t>
            </a:r>
            <a:r>
              <a:rPr lang="en-IN" dirty="0"/>
              <a:t>: a simple, plain JavaScript object. An action can also be considered as a command to change a state.</a:t>
            </a:r>
          </a:p>
          <a:p>
            <a:r>
              <a:rPr lang="en-IN" dirty="0">
                <a:solidFill>
                  <a:srgbClr val="FF0000"/>
                </a:solidFill>
              </a:rPr>
              <a:t>– reducer</a:t>
            </a:r>
            <a:r>
              <a:rPr lang="en-IN" dirty="0"/>
              <a:t>: decides how to change a state after receiving an action, and thus can be considered the entrance of a state change. A reducer is comprised of functions, and it changes states by taking an action as an argument, in which it then returns a new state.</a:t>
            </a:r>
          </a:p>
          <a:p>
            <a:r>
              <a:rPr lang="en-IN" dirty="0">
                <a:solidFill>
                  <a:srgbClr val="FF0000"/>
                </a:solidFill>
              </a:rPr>
              <a:t>– middleware</a:t>
            </a:r>
            <a:r>
              <a:rPr lang="en-IN" dirty="0"/>
              <a:t>: the middleman between a </a:t>
            </a:r>
            <a:r>
              <a:rPr lang="en-IN" dirty="0" err="1"/>
              <a:t>store.dispatch</a:t>
            </a:r>
            <a:r>
              <a:rPr lang="en-IN" dirty="0"/>
              <a:t>() and a reducer. Its purpose is to intercept an action that has been dispatched, and modify or even cancel the action before it reaches the reducer.</a:t>
            </a:r>
          </a:p>
        </p:txBody>
      </p:sp>
    </p:spTree>
    <p:extLst>
      <p:ext uri="{BB962C8B-B14F-4D97-AF65-F5344CB8AC3E}">
        <p14:creationId xmlns:p14="http://schemas.microsoft.com/office/powerpoint/2010/main" val="41966679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838200" y="1930677"/>
            <a:ext cx="10623165" cy="3678271"/>
          </a:xfrm>
          <a:prstGeom prst="rect">
            <a:avLst/>
          </a:prstGeom>
        </p:spPr>
      </p:pic>
    </p:spTree>
    <p:extLst>
      <p:ext uri="{BB962C8B-B14F-4D97-AF65-F5344CB8AC3E}">
        <p14:creationId xmlns:p14="http://schemas.microsoft.com/office/powerpoint/2010/main" val="227405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In a more complex app, we will need to split up a store’s state into different pieces like we’d do when </a:t>
            </a:r>
            <a:r>
              <a:rPr lang="en-IN" dirty="0" err="1"/>
              <a:t>namespacing</a:t>
            </a:r>
            <a:r>
              <a:rPr lang="en-IN" dirty="0"/>
              <a:t>. You can do this in Redux by creating different reducers to manage different areas of a state, and then merge them together through </a:t>
            </a:r>
            <a:r>
              <a:rPr lang="en-IN" dirty="0" err="1"/>
              <a:t>combineReducers</a:t>
            </a:r>
            <a:r>
              <a:rPr lang="en-IN" dirty="0"/>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3629320"/>
            <a:ext cx="10160000" cy="2752626"/>
          </a:xfrm>
          <a:prstGeom prst="rect">
            <a:avLst/>
          </a:prstGeom>
        </p:spPr>
      </p:pic>
    </p:spTree>
    <p:extLst>
      <p:ext uri="{BB962C8B-B14F-4D97-AF65-F5344CB8AC3E}">
        <p14:creationId xmlns:p14="http://schemas.microsoft.com/office/powerpoint/2010/main" val="7336291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Async</a:t>
            </a:r>
            <a:r>
              <a:rPr lang="en-IN" b="1" dirty="0"/>
              <a:t> &amp; Middleware</a:t>
            </a:r>
            <a:br>
              <a:rPr lang="en-IN" b="1" dirty="0"/>
            </a:br>
            <a:endParaRPr lang="en-IN" dirty="0"/>
          </a:p>
        </p:txBody>
      </p:sp>
      <p:sp>
        <p:nvSpPr>
          <p:cNvPr id="3" name="Content Placeholder 2"/>
          <p:cNvSpPr>
            <a:spLocks noGrp="1"/>
          </p:cNvSpPr>
          <p:nvPr>
            <p:ph idx="1"/>
          </p:nvPr>
        </p:nvSpPr>
        <p:spPr/>
        <p:txBody>
          <a:bodyPr/>
          <a:lstStyle/>
          <a:p>
            <a:pPr fontAlgn="base"/>
            <a:r>
              <a:rPr lang="en-IN" dirty="0"/>
              <a:t>We’ve already introduced state updating, but a front-end app is never that simple</a:t>
            </a:r>
          </a:p>
          <a:p>
            <a:pPr fontAlgn="base"/>
            <a:r>
              <a:rPr lang="en-IN" dirty="0"/>
              <a:t>Here we’ll go over how to handle asynchronous </a:t>
            </a:r>
            <a:r>
              <a:rPr lang="en-IN" dirty="0" err="1"/>
              <a:t>behavior</a:t>
            </a:r>
            <a:r>
              <a:rPr lang="en-IN" dirty="0"/>
              <a:t> in a Redux app. In this section, we’ll examine the process of sending an HTTP request to understand how </a:t>
            </a:r>
            <a:r>
              <a:rPr lang="en-IN" dirty="0" err="1"/>
              <a:t>async</a:t>
            </a:r>
            <a:r>
              <a:rPr lang="en-IN" dirty="0"/>
              <a:t> works in Redux.</a:t>
            </a:r>
          </a:p>
          <a:p>
            <a:endParaRPr lang="en-IN" dirty="0"/>
          </a:p>
        </p:txBody>
      </p:sp>
    </p:spTree>
    <p:extLst>
      <p:ext uri="{BB962C8B-B14F-4D97-AF65-F5344CB8AC3E}">
        <p14:creationId xmlns:p14="http://schemas.microsoft.com/office/powerpoint/2010/main" val="2661286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Sample Situation</a:t>
            </a:r>
            <a:br>
              <a:rPr lang="en-IN" b="1" dirty="0"/>
            </a:br>
            <a:endParaRPr lang="en-IN" dirty="0"/>
          </a:p>
        </p:txBody>
      </p:sp>
      <p:sp>
        <p:nvSpPr>
          <p:cNvPr id="3" name="Content Placeholder 2"/>
          <p:cNvSpPr>
            <a:spLocks noGrp="1"/>
          </p:cNvSpPr>
          <p:nvPr>
            <p:ph idx="1"/>
          </p:nvPr>
        </p:nvSpPr>
        <p:spPr/>
        <p:txBody>
          <a:bodyPr/>
          <a:lstStyle/>
          <a:p>
            <a:r>
              <a:rPr lang="en-IN" dirty="0"/>
              <a:t>Let’s say we have an app that a list called questions. At some point (e.g. a user clicks a button), we will need to send a request to our server to obtain the data in questions. While sending this request, we need to reflect the sending state in our store, and if the request has been made successfully, we will need to put the data of questions in our store. If the HTTP request failed, we will need to reflect the failure info in our store.</a:t>
            </a:r>
          </a:p>
        </p:txBody>
      </p:sp>
    </p:spTree>
    <p:extLst>
      <p:ext uri="{BB962C8B-B14F-4D97-AF65-F5344CB8AC3E}">
        <p14:creationId xmlns:p14="http://schemas.microsoft.com/office/powerpoint/2010/main" val="31223062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 Middleware?</a:t>
            </a:r>
            <a:endParaRPr lang="en-IN" dirty="0"/>
          </a:p>
        </p:txBody>
      </p:sp>
      <p:sp>
        <p:nvSpPr>
          <p:cNvPr id="3" name="Content Placeholder 2"/>
          <p:cNvSpPr>
            <a:spLocks noGrp="1"/>
          </p:cNvSpPr>
          <p:nvPr>
            <p:ph idx="1"/>
          </p:nvPr>
        </p:nvSpPr>
        <p:spPr/>
        <p:txBody>
          <a:bodyPr/>
          <a:lstStyle/>
          <a:p>
            <a:r>
              <a:rPr lang="en-IN" dirty="0"/>
              <a:t>in Redux a middleware is like the negotiator between </a:t>
            </a:r>
            <a:r>
              <a:rPr lang="en-IN" dirty="0" err="1"/>
              <a:t>store.dispatch</a:t>
            </a:r>
            <a:r>
              <a:rPr lang="en-IN" dirty="0"/>
              <a:t> and reducer. To be more specific, the </a:t>
            </a:r>
            <a:r>
              <a:rPr lang="en-IN" dirty="0" err="1"/>
              <a:t>store.dispatch</a:t>
            </a:r>
            <a:r>
              <a:rPr lang="en-IN" dirty="0"/>
              <a:t>() we call is actually comprised of layers of middleware, and the reducer is in the innermost layer.</a:t>
            </a:r>
          </a:p>
        </p:txBody>
      </p:sp>
      <p:pic>
        <p:nvPicPr>
          <p:cNvPr id="5" name="Picture 4"/>
          <p:cNvPicPr>
            <a:picLocks noChangeAspect="1"/>
          </p:cNvPicPr>
          <p:nvPr/>
        </p:nvPicPr>
        <p:blipFill>
          <a:blip r:embed="rId2"/>
          <a:stretch>
            <a:fillRect/>
          </a:stretch>
        </p:blipFill>
        <p:spPr>
          <a:xfrm>
            <a:off x="1729818" y="3667026"/>
            <a:ext cx="9318395" cy="2949411"/>
          </a:xfrm>
          <a:prstGeom prst="rect">
            <a:avLst/>
          </a:prstGeom>
        </p:spPr>
      </p:pic>
    </p:spTree>
    <p:extLst>
      <p:ext uri="{BB962C8B-B14F-4D97-AF65-F5344CB8AC3E}">
        <p14:creationId xmlns:p14="http://schemas.microsoft.com/office/powerpoint/2010/main" val="3563964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7500" lnSpcReduction="20000"/>
          </a:bodyPr>
          <a:lstStyle/>
          <a:p>
            <a:r>
              <a:rPr lang="en-IN" dirty="0"/>
              <a:t>Through a middleware, we can extract the above-mentioned asynchronous API request and place them in the same middleware. In other words, when sending an API request, we will need to dispatch an action of a specific type, and then let our middleware intercept such types of actions to send the respective API request.</a:t>
            </a:r>
          </a:p>
          <a:p>
            <a:r>
              <a:rPr lang="en-IN" dirty="0"/>
              <a:t>The middleware will intercept any action with the CALL_API key, and then send an API request based on the method, path, query, </a:t>
            </a:r>
            <a:r>
              <a:rPr lang="en-IN" dirty="0" err="1"/>
              <a:t>successType</a:t>
            </a:r>
            <a:r>
              <a:rPr lang="en-IN" dirty="0"/>
              <a:t>, </a:t>
            </a:r>
            <a:r>
              <a:rPr lang="en-IN" dirty="0" err="1"/>
              <a:t>etc</a:t>
            </a:r>
            <a:r>
              <a:rPr lang="en-IN" dirty="0"/>
              <a:t> stored inside the action.</a:t>
            </a:r>
          </a:p>
          <a:p>
            <a:endParaRPr lang="en-IN" dirty="0"/>
          </a:p>
          <a:p>
            <a:r>
              <a:rPr lang="en-IN" dirty="0"/>
              <a:t>This way, when we really need to send a request, we won’t have to deal with asynchronous logic and we’ll only need to dispatch an action that has CALL_API.</a:t>
            </a:r>
          </a:p>
        </p:txBody>
      </p:sp>
    </p:spTree>
    <p:extLst>
      <p:ext uri="{BB962C8B-B14F-4D97-AF65-F5344CB8AC3E}">
        <p14:creationId xmlns:p14="http://schemas.microsoft.com/office/powerpoint/2010/main" val="31471646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13EA-F9BF-496E-B3C7-F5981E403682}"/>
              </a:ext>
            </a:extLst>
          </p:cNvPr>
          <p:cNvSpPr>
            <a:spLocks noGrp="1"/>
          </p:cNvSpPr>
          <p:nvPr>
            <p:ph type="title" idx="4294967295"/>
          </p:nvPr>
        </p:nvSpPr>
        <p:spPr>
          <a:xfrm>
            <a:off x="609600" y="274639"/>
            <a:ext cx="10972800" cy="1143001"/>
          </a:xfrm>
        </p:spPr>
        <p:txBody>
          <a:bodyPr/>
          <a:lstStyle/>
          <a:p>
            <a:endParaRPr lang="en-IN"/>
          </a:p>
        </p:txBody>
      </p:sp>
      <p:sp>
        <p:nvSpPr>
          <p:cNvPr id="3" name="Text Placeholder 2">
            <a:extLst>
              <a:ext uri="{FF2B5EF4-FFF2-40B4-BE49-F238E27FC236}">
                <a16:creationId xmlns:a16="http://schemas.microsoft.com/office/drawing/2014/main" id="{45D4F77D-647B-45B2-BEB8-6B791C922FF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12221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1375-0926-4B56-AAFD-DC773226E028}"/>
              </a:ext>
            </a:extLst>
          </p:cNvPr>
          <p:cNvSpPr>
            <a:spLocks noGrp="1"/>
          </p:cNvSpPr>
          <p:nvPr>
            <p:ph type="title" idx="4294967295"/>
          </p:nvPr>
        </p:nvSpPr>
        <p:spPr>
          <a:xfrm>
            <a:off x="609600" y="274639"/>
            <a:ext cx="10972800" cy="1143001"/>
          </a:xfrm>
        </p:spPr>
        <p:txBody>
          <a:bodyPr/>
          <a:lstStyle/>
          <a:p>
            <a:endParaRPr lang="en-IN"/>
          </a:p>
        </p:txBody>
      </p:sp>
      <p:sp>
        <p:nvSpPr>
          <p:cNvPr id="3" name="Text Placeholder 2">
            <a:extLst>
              <a:ext uri="{FF2B5EF4-FFF2-40B4-BE49-F238E27FC236}">
                <a16:creationId xmlns:a16="http://schemas.microsoft.com/office/drawing/2014/main" id="{C0F4991E-BA8B-4359-AEFD-1885FE8E8B6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8546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2ABA-F5DC-4B3B-A80D-28ACB9A3518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35F2D97-D385-40EF-8CB3-BFE92A9881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878099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flection">
      <a:fillStyleLst>
        <a:solidFill>
          <a:schemeClr val="phClr"/>
        </a:solidFill>
        <a:gradFill rotWithShape="1">
          <a:gsLst>
            <a:gs pos="0">
              <a:schemeClr val="phClr">
                <a:tint val="50000"/>
                <a:alpha val="100000"/>
                <a:satMod val="140000"/>
                <a:lumMod val="105000"/>
              </a:schemeClr>
            </a:gs>
            <a:gs pos="41000">
              <a:schemeClr val="phClr">
                <a:tint val="57000"/>
                <a:satMod val="160000"/>
                <a:lumMod val="99000"/>
              </a:schemeClr>
            </a:gs>
            <a:gs pos="100000">
              <a:schemeClr val="phClr">
                <a:tint val="80000"/>
                <a:satMod val="180000"/>
                <a:lumMod val="104000"/>
              </a:schemeClr>
            </a:gs>
          </a:gsLst>
          <a:lin ang="5400000" scaled="1"/>
        </a:gradFill>
        <a:gradFill rotWithShape="1">
          <a:gsLst>
            <a:gs pos="0">
              <a:schemeClr val="phClr">
                <a:tint val="97000"/>
                <a:satMod val="115000"/>
                <a:lumMod val="114000"/>
              </a:schemeClr>
            </a:gs>
            <a:gs pos="60000">
              <a:schemeClr val="phClr">
                <a:tint val="100000"/>
                <a:shade val="96000"/>
                <a:satMod val="100000"/>
                <a:lumMod val="108000"/>
              </a:schemeClr>
            </a:gs>
            <a:gs pos="100000">
              <a:schemeClr val="phClr">
                <a:shade val="91000"/>
                <a:sat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38100" dist="25400" dir="5400000" rotWithShape="0">
              <a:srgbClr val="000000">
                <a:alpha val="28000"/>
              </a:srgbClr>
            </a:outerShdw>
          </a:effectLst>
        </a:effectStyle>
        <a:effectStyle>
          <a:effectLst>
            <a:outerShdw blurRad="50800" dist="31750" dir="5400000" sy="98000" rotWithShape="0">
              <a:srgbClr val="000000">
                <a:alpha val="47000"/>
              </a:srgbClr>
            </a:outerShdw>
          </a:effectLst>
          <a:scene3d>
            <a:camera prst="orthographicFront">
              <a:rot lat="0" lon="0" rev="0"/>
            </a:camera>
            <a:lightRig rig="twoPt" dir="t">
              <a:rot lat="0" lon="0" rev="4800000"/>
            </a:lightRig>
          </a:scene3d>
          <a:sp3d prstMaterial="matte">
            <a:bevelT w="25400" h="44450"/>
          </a:sp3d>
        </a:effectStyle>
        <a:effectStyle>
          <a:effectLst>
            <a:reflection blurRad="25400" stA="32000" endPos="28000" dist="8889" dir="5400000" sy="-100000" rotWithShape="0"/>
          </a:effectLst>
          <a:scene3d>
            <a:camera prst="orthographicFront">
              <a:rot lat="0" lon="0" rev="0"/>
            </a:camera>
            <a:lightRig rig="threePt" dir="t">
              <a:rot lat="0" lon="0" rev="4800000"/>
            </a:lightRig>
          </a:scene3d>
          <a:sp3d>
            <a:bevelT w="508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434</TotalTime>
  <Words>993</Words>
  <Application>Microsoft Office PowerPoint</Application>
  <PresentationFormat>Widescreen</PresentationFormat>
  <Paragraphs>60</Paragraphs>
  <Slides>99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Arial</vt:lpstr>
      <vt:lpstr>Calibri</vt:lpstr>
      <vt:lpstr>Source Sans Pro</vt:lpstr>
      <vt:lpstr>Source Sans Pro SemiBold</vt:lpstr>
      <vt:lpstr>Source Sans Pro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ReactJS Software Requirement</vt:lpstr>
      <vt:lpstr>PowerPoint Presentation</vt:lpstr>
      <vt:lpstr>PowerPoint Presentation</vt:lpstr>
      <vt:lpstr>PowerPoint Presentation</vt:lpstr>
      <vt:lpstr>ES5 VS ES6 VS JSX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 Component Life cycle</vt:lpstr>
      <vt:lpstr>PowerPoint Presentation</vt:lpstr>
      <vt:lpstr>  The Lifecycle </vt:lpstr>
      <vt:lpstr>  Initialization </vt:lpstr>
      <vt:lpstr>State Changes </vt:lpstr>
      <vt:lpstr>Props Changes </vt:lpstr>
      <vt:lpstr>Redux</vt:lpstr>
      <vt:lpstr>Redux</vt:lpstr>
      <vt:lpstr>Three Principles </vt:lpstr>
      <vt:lpstr>State is read-only </vt:lpstr>
      <vt:lpstr>Changes are made with pure functions </vt:lpstr>
      <vt:lpstr>PowerPoint Presentation</vt:lpstr>
      <vt:lpstr>PowerPoint Presentation</vt:lpstr>
      <vt:lpstr>PowerPoint Presentation</vt:lpstr>
      <vt:lpstr>PowerPoint Presentation</vt:lpstr>
      <vt:lpstr>PowerPoint Presentation</vt:lpstr>
      <vt:lpstr>PowerPoint Presentation</vt:lpstr>
      <vt:lpstr>What was wrong with the original MVC frameworks? </vt:lpstr>
      <vt:lpstr>PowerPoint Presentation</vt:lpstr>
      <vt:lpstr>PowerPoint Presentation</vt:lpstr>
      <vt:lpstr>How does Redux Work? </vt:lpstr>
      <vt:lpstr>PowerPoint Presentation</vt:lpstr>
      <vt:lpstr>PowerPoint Presentation</vt:lpstr>
      <vt:lpstr>Async &amp; Middleware </vt:lpstr>
      <vt:lpstr>The Sample Situation </vt:lpstr>
      <vt:lpstr>What is a Middleware?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amarjeet singh</cp:lastModifiedBy>
  <cp:revision>23</cp:revision>
  <dcterms:modified xsi:type="dcterms:W3CDTF">2018-09-04T10:36:08Z</dcterms:modified>
</cp:coreProperties>
</file>